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3" r:id="rId4"/>
    <p:sldId id="272" r:id="rId5"/>
    <p:sldId id="258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7864069803435315E-2"/>
          <c:y val="3.4721142095322746E-2"/>
          <c:w val="0.82502709715482336"/>
          <c:h val="0.6074097322519724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Русский язык</c:v>
                </c:pt>
                <c:pt idx="1">
                  <c:v>Математика (базовый)</c:v>
                </c:pt>
                <c:pt idx="2">
                  <c:v>Математика (профильный)</c:v>
                </c:pt>
                <c:pt idx="3">
                  <c:v>Биология</c:v>
                </c:pt>
                <c:pt idx="4">
                  <c:v>Химия</c:v>
                </c:pt>
                <c:pt idx="5">
                  <c:v>Физика</c:v>
                </c:pt>
                <c:pt idx="6">
                  <c:v>Информатика и ИКТ</c:v>
                </c:pt>
                <c:pt idx="7">
                  <c:v>Обществознание</c:v>
                </c:pt>
                <c:pt idx="8">
                  <c:v>История</c:v>
                </c:pt>
                <c:pt idx="9">
                  <c:v>Литература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64.5</c:v>
                </c:pt>
                <c:pt idx="1">
                  <c:v>4</c:v>
                </c:pt>
                <c:pt idx="2">
                  <c:v>57</c:v>
                </c:pt>
                <c:pt idx="3">
                  <c:v>52</c:v>
                </c:pt>
                <c:pt idx="4">
                  <c:v>61.7</c:v>
                </c:pt>
                <c:pt idx="5">
                  <c:v>47.8</c:v>
                </c:pt>
                <c:pt idx="6">
                  <c:v>61</c:v>
                </c:pt>
                <c:pt idx="7">
                  <c:v>58.1</c:v>
                </c:pt>
                <c:pt idx="8">
                  <c:v>68</c:v>
                </c:pt>
                <c:pt idx="9">
                  <c:v>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Русский язык</c:v>
                </c:pt>
                <c:pt idx="1">
                  <c:v>Математика (базовый)</c:v>
                </c:pt>
                <c:pt idx="2">
                  <c:v>Математика (профильный)</c:v>
                </c:pt>
                <c:pt idx="3">
                  <c:v>Биология</c:v>
                </c:pt>
                <c:pt idx="4">
                  <c:v>Химия</c:v>
                </c:pt>
                <c:pt idx="5">
                  <c:v>Физика</c:v>
                </c:pt>
                <c:pt idx="6">
                  <c:v>Информатика и ИКТ</c:v>
                </c:pt>
                <c:pt idx="7">
                  <c:v>Обществознание</c:v>
                </c:pt>
                <c:pt idx="8">
                  <c:v>История</c:v>
                </c:pt>
                <c:pt idx="9">
                  <c:v>Литература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58.8</c:v>
                </c:pt>
                <c:pt idx="2">
                  <c:v>42</c:v>
                </c:pt>
                <c:pt idx="3">
                  <c:v>50.7</c:v>
                </c:pt>
                <c:pt idx="4">
                  <c:v>56</c:v>
                </c:pt>
                <c:pt idx="5">
                  <c:v>40.4</c:v>
                </c:pt>
                <c:pt idx="6">
                  <c:v>60</c:v>
                </c:pt>
                <c:pt idx="7">
                  <c:v>45.1</c:v>
                </c:pt>
                <c:pt idx="8">
                  <c:v>48.5</c:v>
                </c:pt>
                <c:pt idx="9">
                  <c:v>65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Страна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Русский язык</c:v>
                </c:pt>
                <c:pt idx="1">
                  <c:v>Математика (базовый)</c:v>
                </c:pt>
                <c:pt idx="2">
                  <c:v>Математика (профильный)</c:v>
                </c:pt>
                <c:pt idx="3">
                  <c:v>Биология</c:v>
                </c:pt>
                <c:pt idx="4">
                  <c:v>Химия</c:v>
                </c:pt>
                <c:pt idx="5">
                  <c:v>Физика</c:v>
                </c:pt>
                <c:pt idx="6">
                  <c:v>Информатика и ИКТ</c:v>
                </c:pt>
                <c:pt idx="7">
                  <c:v>Обществознание</c:v>
                </c:pt>
                <c:pt idx="8">
                  <c:v>История</c:v>
                </c:pt>
                <c:pt idx="9">
                  <c:v>Литература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69.5</c:v>
                </c:pt>
                <c:pt idx="1">
                  <c:v>4.0999999999999996</c:v>
                </c:pt>
                <c:pt idx="2">
                  <c:v>56.5</c:v>
                </c:pt>
                <c:pt idx="3">
                  <c:v>52.2</c:v>
                </c:pt>
                <c:pt idx="4">
                  <c:v>56.7</c:v>
                </c:pt>
                <c:pt idx="5">
                  <c:v>54.4</c:v>
                </c:pt>
                <c:pt idx="6">
                  <c:v>62.4</c:v>
                </c:pt>
                <c:pt idx="7">
                  <c:v>54.4</c:v>
                </c:pt>
                <c:pt idx="8">
                  <c:v>55.3</c:v>
                </c:pt>
                <c:pt idx="9">
                  <c:v>63.4</c:v>
                </c:pt>
              </c:numCache>
            </c:numRef>
          </c:val>
        </c:ser>
        <c:axId val="92739072"/>
        <c:axId val="92740608"/>
      </c:barChart>
      <c:catAx>
        <c:axId val="9273907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600" b="1" i="0" baseline="0"/>
            </a:pPr>
            <a:endParaRPr lang="ru-RU"/>
          </a:p>
        </c:txPr>
        <c:crossAx val="92740608"/>
        <c:crosses val="autoZero"/>
        <c:auto val="1"/>
        <c:lblAlgn val="ctr"/>
        <c:lblOffset val="100"/>
      </c:catAx>
      <c:valAx>
        <c:axId val="927406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 i="0" baseline="0"/>
            </a:pPr>
            <a:endParaRPr lang="ru-RU"/>
          </a:p>
        </c:txPr>
        <c:crossAx val="927390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40" b="1" i="0" baseline="0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4B27-43DE-406A-8E15-0826CC5D0793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6FB9-E3BE-4891-B601-08B8212A7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4B27-43DE-406A-8E15-0826CC5D0793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6FB9-E3BE-4891-B601-08B8212A7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4B27-43DE-406A-8E15-0826CC5D0793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6FB9-E3BE-4891-B601-08B8212A7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4B27-43DE-406A-8E15-0826CC5D0793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6FB9-E3BE-4891-B601-08B8212A7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4B27-43DE-406A-8E15-0826CC5D0793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6FB9-E3BE-4891-B601-08B8212A7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4B27-43DE-406A-8E15-0826CC5D0793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6FB9-E3BE-4891-B601-08B8212A7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4B27-43DE-406A-8E15-0826CC5D0793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6FB9-E3BE-4891-B601-08B8212A7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4B27-43DE-406A-8E15-0826CC5D0793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6FB9-E3BE-4891-B601-08B8212A7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4B27-43DE-406A-8E15-0826CC5D0793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6FB9-E3BE-4891-B601-08B8212A7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4B27-43DE-406A-8E15-0826CC5D0793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6FB9-E3BE-4891-B601-08B8212A7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4B27-43DE-406A-8E15-0826CC5D0793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6FB9-E3BE-4891-B601-08B8212A7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54B27-43DE-406A-8E15-0826CC5D0793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66FB9-E3BE-4891-B601-08B8212A7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Итоги </a:t>
            </a:r>
            <a:r>
              <a:rPr lang="ru-RU" dirty="0" smtClean="0"/>
              <a:t> ГИА 2018- </a:t>
            </a:r>
            <a:r>
              <a:rPr lang="ru-RU" dirty="0" smtClean="0"/>
              <a:t>2019 </a:t>
            </a:r>
            <a:r>
              <a:rPr lang="ru-RU" dirty="0" err="1" smtClean="0"/>
              <a:t>уч</a:t>
            </a:r>
            <a:r>
              <a:rPr lang="ru-RU" dirty="0" smtClean="0"/>
              <a:t>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548680"/>
          <a:ext cx="8136904" cy="5999785"/>
        </p:xfrm>
        <a:graphic>
          <a:graphicData uri="http://schemas.openxmlformats.org/drawingml/2006/table">
            <a:tbl>
              <a:tblPr/>
              <a:tblGrid>
                <a:gridCol w="2941846"/>
                <a:gridCol w="1522650"/>
                <a:gridCol w="1656184"/>
                <a:gridCol w="1211524"/>
                <a:gridCol w="804700"/>
              </a:tblGrid>
              <a:tr h="3736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ОГЭ 2019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Количество сдававших экзамены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Количество успешно сдавших все экзамены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(с первого раза)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Средний балл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6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шк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Р-он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3,72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3,31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3,97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3,80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Информатика и ИКТ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Английский язык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3,64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1" marR="38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404664"/>
          <a:ext cx="7848872" cy="5904660"/>
        </p:xfrm>
        <a:graphic>
          <a:graphicData uri="http://schemas.openxmlformats.org/drawingml/2006/table">
            <a:tbl>
              <a:tblPr/>
              <a:tblGrid>
                <a:gridCol w="2891106"/>
                <a:gridCol w="2250930"/>
                <a:gridCol w="2706836"/>
              </a:tblGrid>
              <a:tr h="13537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Наименование </a:t>
                      </a:r>
                      <a:r>
                        <a:rPr lang="ru-RU" sz="3200" b="1" baseline="-25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экзамена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ОГЭ успев</a:t>
                      </a:r>
                      <a:endParaRPr lang="ru-RU" sz="3200" b="1" baseline="-25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сдававших выпускников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успеваемости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96%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90,7% (7)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Информатика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97,5%(1)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90%(1)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66,8% </a:t>
                      </a: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95,8 </a:t>
                      </a:r>
                      <a:r>
                        <a:rPr lang="ru-RU" sz="32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%(</a:t>
                      </a: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История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100 %</a:t>
                      </a:r>
                      <a:endParaRPr lang="ru-RU" sz="3200" b="1" baseline="-25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96,7%(1)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Английский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260648"/>
          <a:ext cx="8064895" cy="5951611"/>
        </p:xfrm>
        <a:graphic>
          <a:graphicData uri="http://schemas.openxmlformats.org/drawingml/2006/table">
            <a:tbl>
              <a:tblPr/>
              <a:tblGrid>
                <a:gridCol w="3528392"/>
                <a:gridCol w="1646039"/>
                <a:gridCol w="1445232"/>
                <a:gridCol w="1445232"/>
              </a:tblGrid>
              <a:tr h="8156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 экзамена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ОГЭ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(сравнение за 3 последних года)</a:t>
                      </a:r>
                      <a:endParaRPr lang="ru-RU" sz="3200" b="1" baseline="-25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Кач-во</a:t>
                      </a:r>
                      <a:endParaRPr lang="ru-RU" sz="3200" b="1" baseline="-25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2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60%</a:t>
                      </a:r>
                      <a:endParaRPr lang="ru-RU" sz="3200" b="1" baseline="-25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83,3%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baseline="-25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45,7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Информатика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73%</a:t>
                      </a:r>
                      <a:endParaRPr lang="ru-RU" sz="3200" b="1" baseline="-25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58,8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71,4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29,4%</a:t>
                      </a:r>
                      <a:endParaRPr lang="ru-RU" sz="3200" b="1" baseline="-25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60%</a:t>
                      </a:r>
                      <a:endParaRPr lang="ru-RU" sz="3200" b="1" baseline="-25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baseline="-25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58%</a:t>
                      </a:r>
                      <a:endParaRPr lang="ru-RU" sz="3200" b="1" baseline="-25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63,1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История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baseline="-25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51,6</a:t>
                      </a:r>
                      <a:endParaRPr lang="ru-RU" sz="3200" b="1" baseline="-25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28,6%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ru-RU" sz="3200" b="1" baseline="-25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ru-RU" sz="3200" b="1" baseline="-25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Английский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3200" b="1" baseline="-25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ru-RU" sz="3200" b="1" baseline="-25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ru-RU" sz="3200" b="1" baseline="-25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7" y="692700"/>
          <a:ext cx="8280918" cy="5488358"/>
        </p:xfrm>
        <a:graphic>
          <a:graphicData uri="http://schemas.openxmlformats.org/drawingml/2006/table">
            <a:tbl>
              <a:tblPr/>
              <a:tblGrid>
                <a:gridCol w="576063"/>
                <a:gridCol w="2823801"/>
                <a:gridCol w="1090900"/>
                <a:gridCol w="793381"/>
                <a:gridCol w="796580"/>
                <a:gridCol w="796580"/>
                <a:gridCol w="1403613"/>
              </a:tblGrid>
              <a:tr h="4711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экзамена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ЕГЭ 2019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сдававших выпускников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балл экзамена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 сдавших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Р-он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64,5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 (базовый)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 (профильный)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90,4%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87,5%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47,8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Информатика и ИКТ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27" marR="65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11560" y="620688"/>
          <a:ext cx="824440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100</TotalTime>
  <Words>339</Words>
  <Application>Microsoft Office PowerPoint</Application>
  <PresentationFormat>Экран (4:3)</PresentationFormat>
  <Paragraphs>228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Итоги  ГИА 2018- 2019 уч год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Тамара</dc:creator>
  <cp:lastModifiedBy>Тамара</cp:lastModifiedBy>
  <cp:revision>14</cp:revision>
  <dcterms:created xsi:type="dcterms:W3CDTF">2019-08-28T13:35:38Z</dcterms:created>
  <dcterms:modified xsi:type="dcterms:W3CDTF">2020-03-01T11:44:01Z</dcterms:modified>
</cp:coreProperties>
</file>