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02" autoAdjust="0"/>
  </p:normalViewPr>
  <p:slideViewPr>
    <p:cSldViewPr snapToGrid="0">
      <p:cViewPr>
        <p:scale>
          <a:sx n="60" d="100"/>
          <a:sy n="60" d="100"/>
        </p:scale>
        <p:origin x="-250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38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C8027-4E53-4244-AC3E-0B8B04DD0ECE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2B3AE-F0B0-475E-877B-82C38CA4747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bdogroup.ru/about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Андрей Романенко родился в 1979 году в Будапеште, столице Венгрии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Образование Андрей Романенко получал уже в Москве, поступил сразу на 2 курс Международного независимого эколого-политологического университета, специализация «менеджмент».</a:t>
            </a: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Бизнесом Андрей Романенко начал заниматься в семнадцать: записывал компьютерные игры на дискеты и продавал.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третьем курсе Романенко вызвался продать для знакомого (тот был сотрудником одной из компаний-операторов) карты оплаты связи. В 1990-е это был основной способ пополнения счета мобильного телефона. Так возник первый бизнес — прообраз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Qiwi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«Магазин пластиковых карт», который довольно быстро занял 70% рынка.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многом успех обеспечивали достойный по тем временам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брендинг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хорошая рекламная раскрутка. Совладельцем этого, как и всех последующих бизнесов Романенко, был его отец, Николай Романенко. В СССР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Романенко-старший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руководил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Внешторгиздатом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в 1989 году стал одним из основателей российского филиала американского рекламного агентства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BBDO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каковым и руководил потом долгие годы.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2B3AE-F0B0-475E-877B-82C38CA47479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противостоять новой технологии, Романенко решает объединиться с другими продавцами пластиковых карт: вместе с несколькими мелкими игроками он создает «Объединенную систему моментальных платежей» (ОСМП), которая к 2004 году займет почти весь рынок. Хотя умение объединяться пригодится Романенко еще не раз, тогда победы на рынке оно ему не принесло: терминалы оплаты явно побеждали, и Романенко задумался о смене стратегии. Изначально он закупил такие же POS-терминалы, как у конкурентов, и стал продвигать их, но позже заметил платежные терминалы компании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Элекснет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Этот конкурент Романенко стал первым в России принимать платежи за мобильную связь через массивные антивандальные железные ящики, названные платежными терминалами.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Романенко увлекся идеей терминалов, но бизнес-стратегию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Элекснета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творчески переработал.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Элекснет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владел всеми своими терминалами, что затрудняло распространение и делало компанию неповоротливой, а Романенко решил работать по принципу франшизы. Также были усовершенствованы устройства: вместо массивных ящиков с железными кнопками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Элекснета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появились более изящные терминалы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тачскрином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2B3AE-F0B0-475E-877B-82C38CA47479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Смена стратегии позволила привлечь инвестиции: в 2003 году идеей электронных платежей всерьез заинтересовался владелец Первого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процессингового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банка Сергей Солонин. Через несколько лет он станет основным владельцем и генеральным директором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Qiwi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Впрочем, даже с деньгами у компании был реальный шанс опоздать. Конкурентов к 2004 году было много: помимо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Элекснета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на рынке работали «Рапида»,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WebMoney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легший в основу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Яндекс.Деньги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PayCash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и они также были вооружены деньгами и технологиями. У главного в бизнесе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Элекснета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уже были инвестиции скандинавского фонда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Mint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Capital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возможность вносить деньги на карты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Visa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оплата услуг ЖКХ без комиссии и около тысячи терминалов по всей стране.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 вскочив в последний вагон, Романенко тем не менее приготовил сюрприз для конкурентов: он предлагал свои терминалы вдвое дешевле других продавцов — по $4 тысячи (по курсу 2005 года).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Благодаря дешевизне и хорошему дизайну терминалов, а также агентской модели развития сети, уже в 2007 году бывшие продавцы карточек стали первыми в стране по числу платежей, а терминалов у них было 26 тысяч. Франшиза дала возможность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Qiwi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быстро расти и даже начать экспансию на рынки стран СНГ.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Элекснет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с сетью из пары тысяч собственных терминалов теперь плелась далеко позади, а главным конкурентом стала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e-port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которую инвестировал миллиардер Юрий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Мильнер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2B3AE-F0B0-475E-877B-82C38CA47479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всем раскладам эта ситуация должна была вылиться в ценовую войну, которая обескровила бы обе стороны, но Андрей Романенко снова предложил конкуренту объединиться. Борис Ким принял предложение, и в 2007 году появилась компания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Qiwi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СНГ компании стало тесно, и Романенко пошел в другие страны, причем, в отличие от конкурентов, преуспел и там. Сейчас терминалы можно увидеть в Южной Америке и в Африке, хотя финансово это не очень успешное начинание. «Основной для них бизнес — российский, а за границей доходы у них очень незначительные, как показывают итоговые цифры»,— делает вывод, исходя из истории финансовой отчетности компании, аналитик «ВТБ Капитала» Владимир Беспалов.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Столь бурное развитие к 2013 году обеспечило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Qiwi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сетью из 200 тысяч терминалов по всему миру, рентабельностью в 35% и чистой прибылью в 2,17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рублей. В том же году состоялось IPO на NASDAQ. Хотя в США про терминалы оплаты даже не слышали, инвесторы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впечатлились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темпами роста компании и оценили ее в $884 млн. Руководство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Qiwi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заработало на IPO более $200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во время осеннего SPO — еще около $300 млн. По итогам этих размещений Романенко продал почти все свои акции, по разным оценкам, заработав $50-60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после чего отошел от оперативного управления компанией и занялся другими проектами.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2B3AE-F0B0-475E-877B-82C38CA47479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2013 году он увлекся работой с венчурными фондами. Знакомые предпринимателя говорят, что уход в венчурный бизнес был во многом обусловлен знакомством с Юрием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Мильнером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тот стал примером для подражания на новом этапе жизни Романенко.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повторить успех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Мильнера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его поляне Андрею Романенко, конечно, не удалось, хотя определенные достижения есть. С 2011 года при участии Романенко были созданы фонд посевных инвестиций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AddVenture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(самые известные вложения — сервис доставки еды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Delivery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Club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доставка продуктов по определенному рецепту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ШефМаркет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 и венчурный фонд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iTech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Capital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(известен вложениями в сервис покупки авиабилетов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Aviasales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сайт покупки билетов на зрелищные мероприятия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Ticketland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Впрочем, помимо перечисленных инвестиций, которые можно считать удачными, была у фондов Андрея Романенко и одна большая ошибка: в свое время Романенко не решился вложиться в приложение для вызова такси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Gett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хотя такая возможность была.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Сейчас Андрей Романенко ушел с головой в свой новый бизнес — инвестиционный фонд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Capital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вкладывающийся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стартапы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ранних стадиях развития.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Capital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оказались и многие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сооснователи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Qiwi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Николай Романенко, Игорь Михайлов, Сергей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Федющенко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Андрей Муравьев (все они участвовали в фондах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iTech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Capital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AddVenture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2B3AE-F0B0-475E-877B-82C38CA47479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457200"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2B3AE-F0B0-475E-877B-82C38CA47479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AA23-9E0C-494B-A8A4-88E694D4A7F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B713-CE70-4302-B7C2-3592E50E5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310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AA23-9E0C-494B-A8A4-88E694D4A7F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B713-CE70-4302-B7C2-3592E50E5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901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AA23-9E0C-494B-A8A4-88E694D4A7F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B713-CE70-4302-B7C2-3592E50E5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1850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AA23-9E0C-494B-A8A4-88E694D4A7F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B713-CE70-4302-B7C2-3592E50E5A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45030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AA23-9E0C-494B-A8A4-88E694D4A7F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B713-CE70-4302-B7C2-3592E50E5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647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AA23-9E0C-494B-A8A4-88E694D4A7F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B713-CE70-4302-B7C2-3592E50E5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7294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AA23-9E0C-494B-A8A4-88E694D4A7F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B713-CE70-4302-B7C2-3592E50E5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2334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AA23-9E0C-494B-A8A4-88E694D4A7F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B713-CE70-4302-B7C2-3592E50E5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3347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AA23-9E0C-494B-A8A4-88E694D4A7F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B713-CE70-4302-B7C2-3592E50E5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258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AA23-9E0C-494B-A8A4-88E694D4A7F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B713-CE70-4302-B7C2-3592E50E5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259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AA23-9E0C-494B-A8A4-88E694D4A7F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B713-CE70-4302-B7C2-3592E50E5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811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AA23-9E0C-494B-A8A4-88E694D4A7F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B713-CE70-4302-B7C2-3592E50E5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971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AA23-9E0C-494B-A8A4-88E694D4A7F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B713-CE70-4302-B7C2-3592E50E5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854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AA23-9E0C-494B-A8A4-88E694D4A7F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B713-CE70-4302-B7C2-3592E50E5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062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AA23-9E0C-494B-A8A4-88E694D4A7F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B713-CE70-4302-B7C2-3592E50E5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994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AA23-9E0C-494B-A8A4-88E694D4A7F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B713-CE70-4302-B7C2-3592E50E5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278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AA23-9E0C-494B-A8A4-88E694D4A7F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B713-CE70-4302-B7C2-3592E50E5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407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214AA23-9E0C-494B-A8A4-88E694D4A7F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DB713-CE70-4302-B7C2-3592E50E5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0352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47185" y="476662"/>
            <a:ext cx="5658715" cy="2574957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Андрей Романенко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66342" y="5747198"/>
            <a:ext cx="8825658" cy="861420"/>
          </a:xfrm>
        </p:spPr>
        <p:txBody>
          <a:bodyPr/>
          <a:lstStyle/>
          <a:p>
            <a:r>
              <a:rPr lang="ru-RU" dirty="0">
                <a:latin typeface="Arial Black" pitchFamily="34" charset="0"/>
              </a:rPr>
              <a:t>Выполнил: </a:t>
            </a:r>
            <a:r>
              <a:rPr lang="ru-RU" dirty="0" err="1" smtClean="0">
                <a:latin typeface="Arial Black" pitchFamily="34" charset="0"/>
              </a:rPr>
              <a:t>Рыжилов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павел,ученик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8 «В» класса </a:t>
            </a:r>
            <a:endParaRPr lang="ru-RU" dirty="0">
              <a:latin typeface="Arial Black" pitchFamily="34" charset="0"/>
            </a:endParaRPr>
          </a:p>
          <a:p>
            <a:r>
              <a:rPr lang="ru-RU" dirty="0">
                <a:latin typeface="Arial Black" pitchFamily="34" charset="0"/>
              </a:rPr>
              <a:t>Куратор: </a:t>
            </a:r>
            <a:r>
              <a:rPr lang="ru-RU" dirty="0" err="1">
                <a:latin typeface="Arial Black" pitchFamily="34" charset="0"/>
              </a:rPr>
              <a:t>Жиганова</a:t>
            </a:r>
            <a:r>
              <a:rPr lang="ru-RU" dirty="0">
                <a:latin typeface="Arial Black" pitchFamily="34" charset="0"/>
              </a:rPr>
              <a:t> Светлана Анатольевна  </a:t>
            </a:r>
          </a:p>
          <a:p>
            <a:endParaRPr lang="ru-RU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34769" y="276753"/>
            <a:ext cx="2539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Black" pitchFamily="34" charset="0"/>
              </a:rPr>
              <a:t>МБОУСОШ № </a:t>
            </a:r>
            <a:r>
              <a:rPr lang="ru-RU" dirty="0" smtClean="0">
                <a:latin typeface="Arial Black" pitchFamily="34" charset="0"/>
              </a:rPr>
              <a:t>5                                                                                                                 </a:t>
            </a:r>
            <a:r>
              <a:rPr lang="ru-RU" dirty="0">
                <a:latin typeface="Arial Black" pitchFamily="34" charset="0"/>
              </a:rPr>
              <a:t>2020 год </a:t>
            </a:r>
          </a:p>
          <a:p>
            <a:endParaRPr lang="ru-RU" dirty="0">
              <a:latin typeface="Arial Black" pitchFamily="34" charset="0"/>
            </a:endParaRPr>
          </a:p>
        </p:txBody>
      </p:sp>
      <p:pic>
        <p:nvPicPr>
          <p:cNvPr id="6" name="Рисунок 5" descr="https://bk-school4.ru/images/p1_70987070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5100" y="4664075"/>
            <a:ext cx="1409700" cy="6445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592448" y="468096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Arial Black" pitchFamily="34" charset="0"/>
              </a:rPr>
              <a:t>Межмуниципальный Фестиваль</a:t>
            </a:r>
            <a:endParaRPr lang="ru-RU" dirty="0" smtClean="0">
              <a:latin typeface="Arial Black" pitchFamily="34" charset="0"/>
            </a:endParaRPr>
          </a:p>
          <a:p>
            <a:r>
              <a:rPr lang="ru-RU" b="1" dirty="0" smtClean="0">
                <a:latin typeface="Arial Black" pitchFamily="34" charset="0"/>
              </a:rPr>
              <a:t>«Шаги в бизнес»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6146" name="AutoShape 2" descr="https://myplatfon.ru/wp-content/uploads/31-190x19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7" name="Picture 3" descr="C:\Documents and Settings\user\Рабочий стол\qiwi-logo_thumb5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950" y="1165225"/>
            <a:ext cx="2476500" cy="1428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7054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600" y="381000"/>
            <a:ext cx="10020300" cy="936135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</a:rPr>
              <a:t>Б</a:t>
            </a:r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</a:rPr>
              <a:t>ыстрый успех</a:t>
            </a:r>
            <a:r>
              <a:rPr lang="ru-RU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</a:rPr>
              <a:t/>
            </a:r>
            <a:br>
              <a:rPr lang="ru-RU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</a:rPr>
            </a:br>
            <a:endParaRPr lang="ru-RU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72403"/>
            <a:ext cx="8462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   </a:t>
            </a:r>
            <a:endParaRPr lang="ru-RU" dirty="0"/>
          </a:p>
        </p:txBody>
      </p:sp>
      <p:pic>
        <p:nvPicPr>
          <p:cNvPr id="5121" name="Picture 1" descr="C:\Documents and Settings\user\Рабочий стол\word-image-9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7738" y="1239838"/>
            <a:ext cx="7205662" cy="516461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753100" y="2241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«Вчера — нереальная идея, сегодня — </a:t>
            </a:r>
            <a:r>
              <a:rPr lang="ru-RU" dirty="0" err="1" smtClean="0">
                <a:latin typeface="Arial Black" pitchFamily="34" charset="0"/>
              </a:rPr>
              <a:t>униkальный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проеkт</a:t>
            </a:r>
            <a:r>
              <a:rPr lang="ru-RU" dirty="0" smtClean="0">
                <a:latin typeface="Arial Black" pitchFamily="34" charset="0"/>
              </a:rPr>
              <a:t>»</a:t>
            </a:r>
          </a:p>
          <a:p>
            <a:pPr algn="r"/>
            <a:r>
              <a:rPr lang="ru-RU" dirty="0" smtClean="0">
                <a:latin typeface="Arial Black" pitchFamily="34" charset="0"/>
              </a:rPr>
              <a:t>Андрей </a:t>
            </a:r>
            <a:r>
              <a:rPr lang="ru-RU" dirty="0" err="1" smtClean="0">
                <a:latin typeface="Arial Black" pitchFamily="34" charset="0"/>
              </a:rPr>
              <a:t>Романенkо</a:t>
            </a:r>
            <a:r>
              <a:rPr lang="ru-RU" dirty="0" smtClean="0">
                <a:latin typeface="Arial Black" pitchFamily="34" charset="0"/>
              </a:rPr>
              <a:t> </a:t>
            </a:r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894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600" y="381000"/>
            <a:ext cx="10020300" cy="936135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</a:rPr>
              <a:t>Первое объединение и смена стратегии</a:t>
            </a:r>
            <a:r>
              <a:rPr lang="ru-RU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</a:rPr>
              <a:t/>
            </a:r>
            <a:br>
              <a:rPr lang="ru-RU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</a:rPr>
            </a:br>
            <a:endParaRPr lang="ru-RU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72403"/>
            <a:ext cx="8462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   </a:t>
            </a:r>
            <a:endParaRPr lang="ru-RU" dirty="0"/>
          </a:p>
        </p:txBody>
      </p:sp>
      <p:pic>
        <p:nvPicPr>
          <p:cNvPr id="25602" name="Picture 2" descr="C:\Documents and Settings\user\Рабочий стол\0506260007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51225" y="1487488"/>
            <a:ext cx="6365875" cy="5167666"/>
          </a:xfrm>
          <a:prstGeom prst="rect">
            <a:avLst/>
          </a:prstGeom>
          <a:noFill/>
        </p:spPr>
      </p:pic>
      <p:pic>
        <p:nvPicPr>
          <p:cNvPr id="25604" name="Picture 4" descr="C:\Documents and Settings\user\Рабочий стол\Romanenk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3200" y="1196975"/>
            <a:ext cx="4000500" cy="2491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8894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600" y="381000"/>
            <a:ext cx="10020300" cy="936135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</a:rPr>
              <a:t>«Последний вагон»</a:t>
            </a:r>
            <a:r>
              <a:rPr lang="ru-RU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</a:rPr>
              <a:t/>
            </a:r>
            <a:br>
              <a:rPr lang="ru-RU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</a:rPr>
            </a:br>
            <a:endParaRPr lang="ru-RU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72403"/>
            <a:ext cx="8462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   </a:t>
            </a:r>
            <a:endParaRPr lang="ru-RU" dirty="0"/>
          </a:p>
        </p:txBody>
      </p:sp>
      <p:pic>
        <p:nvPicPr>
          <p:cNvPr id="26626" name="Picture 2" descr="C:\Documents and Settings\user\Рабочий стол\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3113" y="1219199"/>
            <a:ext cx="7227887" cy="5416683"/>
          </a:xfrm>
          <a:prstGeom prst="rect">
            <a:avLst/>
          </a:prstGeom>
          <a:noFill/>
        </p:spPr>
      </p:pic>
      <p:pic>
        <p:nvPicPr>
          <p:cNvPr id="26627" name="Picture 3" descr="C:\Documents and Settings\user\Рабочий стол\841712_previe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" y="927100"/>
            <a:ext cx="3498850" cy="2702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8894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600" y="381000"/>
            <a:ext cx="10020300" cy="936135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</a:rPr>
              <a:t>Рождение 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</a:rPr>
              <a:t>QIWI</a:t>
            </a:r>
            <a:r>
              <a:rPr lang="ru-RU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</a:rPr>
              <a:t/>
            </a:r>
            <a:br>
              <a:rPr lang="ru-RU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</a:rPr>
            </a:br>
            <a:endParaRPr lang="ru-RU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72403"/>
            <a:ext cx="8462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   </a:t>
            </a:r>
            <a:endParaRPr lang="ru-RU" dirty="0"/>
          </a:p>
        </p:txBody>
      </p:sp>
      <p:pic>
        <p:nvPicPr>
          <p:cNvPr id="27650" name="Picture 2" descr="C:\Documents and Settings\user\Рабочий стол\qlDTus8_GznwqfDenp2rtw-w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6025" y="1360488"/>
            <a:ext cx="7356475" cy="49134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8894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600" y="381000"/>
            <a:ext cx="11430000" cy="936135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</a:rPr>
              <a:t>Создание инвестиционного фонда 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</a:rPr>
              <a:t>Run Capital</a:t>
            </a:r>
            <a:endParaRPr lang="ru-RU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72403"/>
            <a:ext cx="8462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   </a:t>
            </a:r>
            <a:endParaRPr lang="ru-RU" dirty="0"/>
          </a:p>
        </p:txBody>
      </p:sp>
      <p:pic>
        <p:nvPicPr>
          <p:cNvPr id="28675" name="Picture 3" descr="C:\Documents and Settings\user\Рабочий стол\15233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9413" y="1247774"/>
            <a:ext cx="7456487" cy="4977739"/>
          </a:xfrm>
          <a:prstGeom prst="rect">
            <a:avLst/>
          </a:prstGeom>
          <a:noFill/>
        </p:spPr>
      </p:pic>
      <p:pic>
        <p:nvPicPr>
          <p:cNvPr id="7" name="Picture 2" descr="C:\Documents and Settings\user\Рабочий стол\orig_blog_175742_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6650" y="1268413"/>
            <a:ext cx="2857500" cy="1095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8894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</a:rPr>
              <a:t>П</a:t>
            </a:r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</a:rPr>
              <a:t>реми</a:t>
            </a:r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</a:rPr>
              <a:t>я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</a:rPr>
              <a:t> 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</a:rPr>
              <a:t>World Finance Awards</a:t>
            </a:r>
            <a:endParaRPr lang="ru-RU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736600" y="4800600"/>
            <a:ext cx="10579100" cy="1752600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Arial Black" pitchFamily="34" charset="0"/>
              </a:rPr>
              <a:t>Сооснователь</a:t>
            </a:r>
            <a:r>
              <a:rPr lang="ru-RU" dirty="0" smtClean="0">
                <a:latin typeface="Arial Black" pitchFamily="34" charset="0"/>
              </a:rPr>
              <a:t> группы </a:t>
            </a:r>
            <a:r>
              <a:rPr lang="en-US" dirty="0" smtClean="0">
                <a:latin typeface="Arial Black" pitchFamily="34" charset="0"/>
              </a:rPr>
              <a:t>QIWI, </a:t>
            </a:r>
            <a:r>
              <a:rPr lang="ru-RU" dirty="0" smtClean="0">
                <a:latin typeface="Arial Black" pitchFamily="34" charset="0"/>
              </a:rPr>
              <a:t>основатель фонда </a:t>
            </a:r>
            <a:r>
              <a:rPr lang="en-US" dirty="0" smtClean="0">
                <a:latin typeface="Arial Black" pitchFamily="34" charset="0"/>
              </a:rPr>
              <a:t>Run Capital </a:t>
            </a:r>
            <a:r>
              <a:rPr lang="ru-RU" dirty="0" smtClean="0">
                <a:latin typeface="Arial Black" pitchFamily="34" charset="0"/>
              </a:rPr>
              <a:t>Андрей Романенко стал лауреатом премии </a:t>
            </a:r>
            <a:r>
              <a:rPr lang="en-US" dirty="0" smtClean="0">
                <a:latin typeface="Arial Black" pitchFamily="34" charset="0"/>
              </a:rPr>
              <a:t>World Finance Awards </a:t>
            </a:r>
            <a:r>
              <a:rPr lang="ru-RU" dirty="0" smtClean="0">
                <a:latin typeface="Arial Black" pitchFamily="34" charset="0"/>
              </a:rPr>
              <a:t>в номинации «предприниматель года» (</a:t>
            </a:r>
            <a:r>
              <a:rPr lang="en-US" dirty="0" smtClean="0">
                <a:latin typeface="Arial Black" pitchFamily="34" charset="0"/>
              </a:rPr>
              <a:t>Entrepreneurs of the Year 2015) </a:t>
            </a:r>
            <a:r>
              <a:rPr lang="ru-RU" dirty="0" smtClean="0">
                <a:latin typeface="Arial Black" pitchFamily="34" charset="0"/>
              </a:rPr>
              <a:t>в секторе «финансовые сервисы» (</a:t>
            </a:r>
            <a:r>
              <a:rPr lang="en-US" dirty="0" smtClean="0">
                <a:latin typeface="Arial Black" pitchFamily="34" charset="0"/>
              </a:rPr>
              <a:t>Financial Services).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72403"/>
            <a:ext cx="8462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   </a:t>
            </a:r>
            <a:endParaRPr lang="ru-RU" dirty="0"/>
          </a:p>
        </p:txBody>
      </p:sp>
      <p:pic>
        <p:nvPicPr>
          <p:cNvPr id="29698" name="Picture 2" descr="C:\Documents and Settings\user\Рабочий стол\maxresdefau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9939" y="1185863"/>
            <a:ext cx="5768462" cy="32464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8894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121</TotalTime>
  <Words>1127</Words>
  <Application>Microsoft Office PowerPoint</Application>
  <PresentationFormat>Произвольный</PresentationFormat>
  <Paragraphs>46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Ион</vt:lpstr>
      <vt:lpstr>Андрей Романенко</vt:lpstr>
      <vt:lpstr>Быстрый успех </vt:lpstr>
      <vt:lpstr>Первое объединение и смена стратегии </vt:lpstr>
      <vt:lpstr>«Последний вагон» </vt:lpstr>
      <vt:lpstr>Рождение QIWI </vt:lpstr>
      <vt:lpstr>Создание инвестиционного фонда Run Capital</vt:lpstr>
      <vt:lpstr>Премия World Finance Awards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Будущие предпрениматели</dc:title>
  <dc:creator>pasha</dc:creator>
  <cp:lastModifiedBy>user</cp:lastModifiedBy>
  <cp:revision>12</cp:revision>
  <dcterms:created xsi:type="dcterms:W3CDTF">2020-03-09T09:52:17Z</dcterms:created>
  <dcterms:modified xsi:type="dcterms:W3CDTF">2020-03-28T03:17:24Z</dcterms:modified>
</cp:coreProperties>
</file>