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9D43256-22AA-4FC9-9223-060097C0B5D8}">
          <p14:sldIdLst>
            <p14:sldId id="256"/>
            <p14:sldId id="257"/>
            <p14:sldId id="258"/>
            <p14:sldId id="259"/>
            <p14:sldId id="260"/>
            <p14:sldId id="263"/>
            <p14:sldId id="261"/>
            <p14:sldId id="262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061875-A785-43B6-81AA-52DDEBEEA289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07972-5563-4D67-90A8-0C58B8F3E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677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07972-5563-4D67-90A8-0C58B8F3E62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750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EBC7290C-A94E-4B8F-AC91-95B493A243B4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21CECB7D-2B56-42DF-BA11-FDD9E210A68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499883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290C-A94E-4B8F-AC91-95B493A243B4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CB7D-2B56-42DF-BA11-FDD9E210A6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606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290C-A94E-4B8F-AC91-95B493A243B4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CB7D-2B56-42DF-BA11-FDD9E210A6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537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290C-A94E-4B8F-AC91-95B493A243B4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CB7D-2B56-42DF-BA11-FDD9E210A6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093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290C-A94E-4B8F-AC91-95B493A243B4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CB7D-2B56-42DF-BA11-FDD9E210A68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02746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290C-A94E-4B8F-AC91-95B493A243B4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CB7D-2B56-42DF-BA11-FDD9E210A6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755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290C-A94E-4B8F-AC91-95B493A243B4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CB7D-2B56-42DF-BA11-FDD9E210A6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603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290C-A94E-4B8F-AC91-95B493A243B4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CB7D-2B56-42DF-BA11-FDD9E210A6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06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290C-A94E-4B8F-AC91-95B493A243B4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CB7D-2B56-42DF-BA11-FDD9E210A6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684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290C-A94E-4B8F-AC91-95B493A243B4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CB7D-2B56-42DF-BA11-FDD9E210A6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583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290C-A94E-4B8F-AC91-95B493A243B4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CB7D-2B56-42DF-BA11-FDD9E210A6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042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EBC7290C-A94E-4B8F-AC91-95B493A243B4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1CECB7D-2B56-42DF-BA11-FDD9E210A6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96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9700" y="0"/>
            <a:ext cx="9144000" cy="81438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Муниципальное бюджетное общеобразовательное учреждение средняя общеобразовательная школа №5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04733" y="4672013"/>
            <a:ext cx="10639617" cy="1920240"/>
          </a:xfrm>
        </p:spPr>
        <p:txBody>
          <a:bodyPr/>
          <a:lstStyle/>
          <a:p>
            <a:r>
              <a:rPr lang="ru-RU" dirty="0" smtClean="0"/>
              <a:t>                                                                </a:t>
            </a:r>
            <a:r>
              <a:rPr lang="ru-RU" dirty="0"/>
              <a:t> </a:t>
            </a:r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43300" y="5829300"/>
            <a:ext cx="514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</a:t>
            </a:r>
            <a:r>
              <a:rPr lang="ru-RU" dirty="0" err="1" smtClean="0"/>
              <a:t>Сибирцево</a:t>
            </a:r>
            <a:r>
              <a:rPr lang="ru-RU" dirty="0" smtClean="0"/>
              <a:t> 2020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128713" y="1971675"/>
            <a:ext cx="106013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Будущие предприниматели</a:t>
            </a:r>
            <a:endParaRPr lang="ru-RU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6929438" y="4157663"/>
            <a:ext cx="48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Выполнил: </a:t>
            </a:r>
            <a:r>
              <a:rPr lang="ru-RU" dirty="0" err="1" smtClean="0"/>
              <a:t>Клиндух</a:t>
            </a:r>
            <a:r>
              <a:rPr lang="ru-RU" dirty="0" smtClean="0"/>
              <a:t> </a:t>
            </a:r>
            <a:r>
              <a:rPr lang="ru-RU" dirty="0" smtClean="0"/>
              <a:t>Ярослав 8В класс</a:t>
            </a:r>
            <a:endParaRPr lang="ru-RU" dirty="0" smtClean="0"/>
          </a:p>
          <a:p>
            <a:r>
              <a:rPr lang="ru-RU" dirty="0" smtClean="0"/>
              <a:t>Куратор: </a:t>
            </a:r>
            <a:r>
              <a:rPr lang="ru-RU" dirty="0" err="1" smtClean="0"/>
              <a:t>Жиганова</a:t>
            </a:r>
            <a:r>
              <a:rPr lang="ru-RU" dirty="0" smtClean="0"/>
              <a:t> Светлана Анатольевна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680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  </a:t>
            </a:r>
            <a:r>
              <a:rPr lang="ru-RU" dirty="0" err="1" smtClean="0"/>
              <a:t>Тиньков</a:t>
            </a:r>
            <a:r>
              <a:rPr lang="ru-RU" dirty="0" smtClean="0"/>
              <a:t> Олег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012" y="2277920"/>
            <a:ext cx="11072813" cy="4708667"/>
          </a:xfrm>
        </p:spPr>
        <p:txBody>
          <a:bodyPr>
            <a:normAutofit/>
          </a:bodyPr>
          <a:lstStyle/>
          <a:p>
            <a:r>
              <a:rPr lang="ru-RU" dirty="0" smtClean="0"/>
              <a:t>Олег Юрьевич </a:t>
            </a:r>
            <a:r>
              <a:rPr lang="ru-RU" dirty="0" err="1" smtClean="0"/>
              <a:t>Тиньков</a:t>
            </a:r>
            <a:r>
              <a:rPr lang="ru-RU" dirty="0" smtClean="0"/>
              <a:t> (25 декабря 1967, Полысаево, Ленинск-Кузнецкий район, Кемеровская область, РСФСР, СССР) — российский предприниматель. По данным </a:t>
            </a:r>
            <a:r>
              <a:rPr lang="ru-RU" dirty="0" err="1" smtClean="0"/>
              <a:t>Forbes</a:t>
            </a:r>
            <a:r>
              <a:rPr lang="ru-RU" dirty="0" smtClean="0"/>
              <a:t>, в 2014 году занимал 1210-е место в списке наиболее состоятельных людей мира[2], в списке богатейших бизнесменов России в 2017 году занимает 79-е место с состоянием 1,2 миллиарда долларов.</a:t>
            </a:r>
          </a:p>
          <a:p>
            <a:endParaRPr lang="ru-RU" dirty="0" smtClean="0"/>
          </a:p>
          <a:p>
            <a:r>
              <a:rPr lang="ru-RU" dirty="0" smtClean="0"/>
              <a:t>Олег </a:t>
            </a:r>
            <a:r>
              <a:rPr lang="ru-RU" dirty="0" err="1" smtClean="0"/>
              <a:t>Тиньков</a:t>
            </a:r>
            <a:r>
              <a:rPr lang="ru-RU" dirty="0" smtClean="0"/>
              <a:t> известен как основатель сети магазинов бытовой техники «</a:t>
            </a:r>
            <a:r>
              <a:rPr lang="ru-RU" dirty="0" err="1" smtClean="0"/>
              <a:t>Техношок</a:t>
            </a:r>
            <a:r>
              <a:rPr lang="ru-RU" dirty="0" smtClean="0"/>
              <a:t>», заводов «Дарья», производивших замороженные полуфабрикаты, пивоваренной компании и сети ресторанов «Тинькофф». Менее известные проекты — музыкальный магазин «</a:t>
            </a:r>
            <a:r>
              <a:rPr lang="ru-RU" dirty="0" err="1" smtClean="0"/>
              <a:t>Music</a:t>
            </a:r>
            <a:r>
              <a:rPr lang="ru-RU" dirty="0" smtClean="0"/>
              <a:t> Шок» и рекорд-лейбл «Шок </a:t>
            </a:r>
            <a:r>
              <a:rPr lang="ru-RU" dirty="0" err="1" smtClean="0"/>
              <a:t>Records</a:t>
            </a:r>
            <a:r>
              <a:rPr lang="ru-RU" dirty="0" smtClean="0"/>
              <a:t>», выпустивший первые альбомы групп «Кирпичи», «Ленинград», работавший с «Нож для </a:t>
            </a:r>
            <a:r>
              <a:rPr lang="ru-RU" dirty="0" err="1" smtClean="0"/>
              <a:t>Frau</a:t>
            </a:r>
            <a:r>
              <a:rPr lang="ru-RU" dirty="0" smtClean="0"/>
              <a:t> </a:t>
            </a:r>
            <a:r>
              <a:rPr lang="ru-RU" dirty="0" err="1" smtClean="0"/>
              <a:t>Müller</a:t>
            </a:r>
            <a:r>
              <a:rPr lang="ru-RU" dirty="0" smtClean="0"/>
              <a:t>». Является основателем и председателем Совета директоров «Тинькофф Банка». Банк был основан в 2006 году и по данным на 1 марта 2016 года занимает 44-е место по объёму активов и 34-е — по собственному капиталу среди российских банков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014663" cy="227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71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                 Данные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0025" y="3108339"/>
            <a:ext cx="11153775" cy="3749661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Тиньков</a:t>
            </a:r>
            <a:r>
              <a:rPr lang="ru-RU" sz="2800" dirty="0" smtClean="0"/>
              <a:t> увлечён шоссейным велоспортом, имел разряд кандидата в мастера спорта СССР. В 2005 году он создал профессиональную велокоманду </a:t>
            </a:r>
            <a:r>
              <a:rPr lang="ru-RU" sz="2800" dirty="0" err="1" smtClean="0"/>
              <a:t>Tinkoff</a:t>
            </a:r>
            <a:r>
              <a:rPr lang="ru-RU" sz="2800" dirty="0" smtClean="0"/>
              <a:t> </a:t>
            </a:r>
            <a:r>
              <a:rPr lang="ru-RU" sz="2800" dirty="0" err="1" smtClean="0"/>
              <a:t>Restaurants</a:t>
            </a:r>
            <a:r>
              <a:rPr lang="ru-RU" sz="2800" dirty="0" smtClean="0"/>
              <a:t>, впоследствии сменившую название на </a:t>
            </a:r>
            <a:r>
              <a:rPr lang="ru-RU" sz="2800" dirty="0" err="1" smtClean="0"/>
              <a:t>Tinkoff</a:t>
            </a:r>
            <a:r>
              <a:rPr lang="ru-RU" sz="2800" dirty="0" smtClean="0"/>
              <a:t> </a:t>
            </a:r>
            <a:r>
              <a:rPr lang="ru-RU" sz="2800" dirty="0" err="1" smtClean="0"/>
              <a:t>Credit</a:t>
            </a:r>
            <a:r>
              <a:rPr lang="ru-RU" sz="2800" dirty="0" smtClean="0"/>
              <a:t> </a:t>
            </a:r>
            <a:r>
              <a:rPr lang="ru-RU" sz="2800" dirty="0" err="1" smtClean="0"/>
              <a:t>Systems</a:t>
            </a:r>
            <a:r>
              <a:rPr lang="ru-RU" sz="2800" dirty="0" smtClean="0"/>
              <a:t> и ставшую основой для российской команды «Катюша». С декабря 2013 по ноябрь 2016 года владел велокомандой «Тинькофф».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5" y="0"/>
            <a:ext cx="3182112" cy="2742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321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Тинькофф банк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6638"/>
          </a:xfrm>
        </p:spPr>
        <p:txBody>
          <a:bodyPr>
            <a:noAutofit/>
          </a:bodyPr>
          <a:lstStyle/>
          <a:p>
            <a:r>
              <a:rPr lang="ru-RU" sz="2400" dirty="0" smtClean="0"/>
              <a:t>18 ноября 2005 года на острове </a:t>
            </a:r>
            <a:r>
              <a:rPr lang="ru-RU" sz="2400" dirty="0" err="1" smtClean="0"/>
              <a:t>Некер</a:t>
            </a:r>
            <a:r>
              <a:rPr lang="ru-RU" sz="2400" dirty="0" smtClean="0"/>
              <a:t> (англ.)русск., принадлежащем миллиардеру Ричарду </a:t>
            </a:r>
            <a:r>
              <a:rPr lang="ru-RU" sz="2400" dirty="0" err="1" smtClean="0"/>
              <a:t>Брэнсону</a:t>
            </a:r>
            <a:r>
              <a:rPr lang="ru-RU" sz="2400" dirty="0" smtClean="0"/>
              <a:t>, Олег </a:t>
            </a:r>
            <a:r>
              <a:rPr lang="ru-RU" sz="2400" dirty="0" err="1" smtClean="0"/>
              <a:t>Тиньков</a:t>
            </a:r>
            <a:r>
              <a:rPr lang="ru-RU" sz="2400" dirty="0" smtClean="0"/>
              <a:t> представил проект будущего банка. В 2006 </a:t>
            </a:r>
            <a:r>
              <a:rPr lang="ru-RU" sz="2400" dirty="0" err="1" smtClean="0"/>
              <a:t>Тиньков</a:t>
            </a:r>
            <a:r>
              <a:rPr lang="ru-RU" sz="2400" dirty="0" smtClean="0"/>
              <a:t> приобрёл московский «</a:t>
            </a:r>
            <a:r>
              <a:rPr lang="ru-RU" sz="2400" dirty="0" err="1" smtClean="0"/>
              <a:t>Химмашбанк</a:t>
            </a:r>
            <a:r>
              <a:rPr lang="ru-RU" sz="2400" dirty="0" smtClean="0"/>
              <a:t>» и на его основе создал первый в России банк с дистанционным обслуживанием. Несмотря на неудачи в привлечении инвестиций на старте проекта, только за время кризиса 2008 года банк показал 50-кратный рост прибыли.</a:t>
            </a:r>
          </a:p>
          <a:p>
            <a:endParaRPr lang="ru-RU" sz="2400" dirty="0" smtClean="0"/>
          </a:p>
          <a:p>
            <a:r>
              <a:rPr lang="ru-RU" sz="2400" dirty="0" smtClean="0"/>
              <a:t>«Тинькофф Кредитные Системы» снижал издержки за счёт нестандартного для банковской сферы маркетинга и широкого использования компьютерной обработки данных вместо человеческого труда. Долгое время банк не привлекал вклады и использовал собственный капитал для выдачи кредитов.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85520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Развитие бизнеса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Развитая технологическая платформа сыграла большую роль: IPO банка стало одной из крупнейших российских сделок 2013 года по версии </a:t>
            </a:r>
            <a:r>
              <a:rPr lang="ru-RU" sz="2400" dirty="0" err="1" smtClean="0"/>
              <a:t>Forbes</a:t>
            </a:r>
            <a:r>
              <a:rPr lang="ru-RU" sz="2400" dirty="0" smtClean="0"/>
              <a:t>, а Олег </a:t>
            </a:r>
            <a:r>
              <a:rPr lang="ru-RU" sz="2400" dirty="0" err="1" smtClean="0"/>
              <a:t>Тиньков</a:t>
            </a:r>
            <a:r>
              <a:rPr lang="ru-RU" sz="2400" dirty="0" smtClean="0"/>
              <a:t> удвоил своё состояние и занял 1210 место в мировом рейтинге миллиардеров.</a:t>
            </a:r>
          </a:p>
          <a:p>
            <a:endParaRPr lang="ru-RU" sz="2400" dirty="0" smtClean="0"/>
          </a:p>
          <a:p>
            <a:r>
              <a:rPr lang="ru-RU" sz="2400" dirty="0" smtClean="0"/>
              <a:t>С начала 2015 «Тинькофф Кредитные Системы» сменил название на «Тинькофф Банк». Более простое и лаконичное название призвано точнее отразить весь спектр услуг финансовой организации.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92136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Впрочем, развития технологическая платформа дала свой результат. В 2013 году было проведено IPO, в ходе которого банк показал феноменальные результаты. Состояние Олега </a:t>
            </a:r>
            <a:r>
              <a:rPr lang="ru-RU" sz="2400" dirty="0" err="1" smtClean="0"/>
              <a:t>Тинькова</a:t>
            </a:r>
            <a:r>
              <a:rPr lang="ru-RU" sz="2400" dirty="0" smtClean="0"/>
              <a:t> было удвоено. Бизнесмен занял 1 210 место в международном рейтинге миллиардеров. В 2015 году проведен </a:t>
            </a:r>
            <a:r>
              <a:rPr lang="ru-RU" sz="2400" dirty="0" err="1" smtClean="0"/>
              <a:t>ребрендинг</a:t>
            </a:r>
            <a:r>
              <a:rPr lang="ru-RU" sz="2400" dirty="0" smtClean="0"/>
              <a:t>, в ходе которого и появилось название "Тинькофф Банк". Акции этой компании запущены в обращение на Лондонской фондовой бирже. </a:t>
            </a:r>
            <a:r>
              <a:rPr lang="ru-RU" sz="2400" dirty="0" err="1" smtClean="0"/>
              <a:t>Тинькову</a:t>
            </a:r>
            <a:r>
              <a:rPr lang="ru-RU" sz="2400" dirty="0" smtClean="0"/>
              <a:t> принадлежит контрольный пакет акций по сей день. Это его основной бизнес.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5823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8" y="-100012"/>
            <a:ext cx="10553700" cy="1425576"/>
          </a:xfrm>
        </p:spPr>
        <p:txBody>
          <a:bodyPr>
            <a:noAutofit/>
          </a:bodyPr>
          <a:lstStyle/>
          <a:p>
            <a:r>
              <a:rPr lang="ru-RU" sz="4800" dirty="0" smtClean="0"/>
              <a:t>Проблемы при создании бизнеса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0026" y="1500188"/>
            <a:ext cx="11201400" cy="535781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Кредиты на развитие бизнеса, убыточность, низкая маржа и прибыль — все это головная боль любого бизнеса. Каждый предприниматель знает: даже если сегодня все хорошо, клиенты идут косяком и ты легко соришь деньгами, завтра все может измениться. Это бизнес, детка! Но риск риском, а кредитный голод — это, увы, суровая российская реальность. Согласно исследованию rbc.ru, ограниченный доступ к финансовым ресурсам — главная проблема современных бизнесменов. Высокие ставки по кредитам, сложность получения кредитов на длительное время, невозможность отсрочки отбивают желание заниматься бизнесом у многих. Взять кредит не проблема — мы писали об этом в статье “Как взять кредит на развитие бизнеса”. Для этого необходимо быть платежеспособным, предоставить хорошую кредитную историю, иметь в собственности имущество на случай залога, обязательно составить бизнес-план и привести поручителей. Банки можно понять: ты возьмешь кредит и разоришься, а им что делать? Ведь по статистике, почти половина молодых компаний прогорают в первый же год. Все это хорошо, конечно, но что если ты начинающий </a:t>
            </a:r>
            <a:r>
              <a:rPr lang="ru-RU" sz="2000" dirty="0" err="1" smtClean="0"/>
              <a:t>стартапер</a:t>
            </a:r>
            <a:r>
              <a:rPr lang="ru-RU" sz="2000" dirty="0" smtClean="0"/>
              <a:t>, не имеешь даже начального капитала, живешь в съемной квартире и носишь в голове гениальную идею, которая может сделать тебя миллиардером?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4204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0537" y="0"/>
            <a:ext cx="10515600" cy="1325563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Пути исправления 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75" y="1557338"/>
            <a:ext cx="11210925" cy="530066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Есть два пути. Первый — вступать в программы льготного кредитования, которые оказывает государство. Можно получить следующие льготы: компенсацию процентной ставки или авансовые взносы финансовой аренды. Также можно обратиться в гарантийный государственный фонд, который сможет выступить вашим поручителем. Еще неплохой вариант — вступить в профсоюз предпринимателей. Второй путь — самостоятельно искать инвестора, который вложит средства в создание и продвижение вашего продукта. В этом случае успех зависит только от вас — как договоритесь. Конечно, никто не принесет вам деньги на блюдечке с голубой каемочкой — будьте готовы к тому, что инвестора, как и представителя банка, нужно уверить в прибыльности вашего проекта. Для этого ему необходимо предоставить бизнес-план со всеми расчетами.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63564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Активность бизнеса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/>
              <a:t>В современной жизни нужно получить хорошее образование и опыт. Если нет </a:t>
            </a:r>
            <a:r>
              <a:rPr lang="ru-RU" sz="2000" dirty="0" err="1" smtClean="0"/>
              <a:t>суперэнергии</a:t>
            </a:r>
            <a:r>
              <a:rPr lang="ru-RU" sz="2000" dirty="0" smtClean="0"/>
              <a:t> и идеи (как было у Марка </a:t>
            </a:r>
            <a:r>
              <a:rPr lang="ru-RU" sz="2000" dirty="0" err="1" smtClean="0"/>
              <a:t>Цукерберга</a:t>
            </a:r>
            <a:r>
              <a:rPr lang="ru-RU" sz="2000" dirty="0" smtClean="0"/>
              <a:t>), то молодые люди должны развиваться последовательно — сначала получить образование, затем поработать в действительно хорошей компании и уже потом открывать свое дело.</a:t>
            </a:r>
          </a:p>
          <a:p>
            <a:endParaRPr lang="ru-RU" sz="2000" dirty="0" smtClean="0"/>
          </a:p>
          <a:p>
            <a:r>
              <a:rPr lang="ru-RU" sz="2000" dirty="0" smtClean="0"/>
              <a:t>В бизнесе </a:t>
            </a:r>
            <a:r>
              <a:rPr lang="ru-RU" sz="2000" dirty="0" err="1" smtClean="0"/>
              <a:t>Тиньков</a:t>
            </a:r>
            <a:r>
              <a:rPr lang="ru-RU" sz="2000" dirty="0" smtClean="0"/>
              <a:t> придерживается американского подхода: ты должен много пахать и заработать кучу денег. Его компания — про деньги, результат и рационализм. Предприниматель считает, что на рынке побеждают те, кто сразу все делает качественно. Для успеха не может быть одного фактора, все должно быть в комплексе — команда, продукт, риск-менеджмент, но кадры первичны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079946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TM03457515[[fn=Вид]]</Template>
  <TotalTime>90</TotalTime>
  <Words>950</Words>
  <Application>Microsoft Office PowerPoint</Application>
  <PresentationFormat>Широкоэкранный</PresentationFormat>
  <Paragraphs>30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Schoolbook</vt:lpstr>
      <vt:lpstr>Wingdings 2</vt:lpstr>
      <vt:lpstr>View</vt:lpstr>
      <vt:lpstr>Муниципальное бюджетное общеобразовательное учреждение средняя общеобразовательная школа №5</vt:lpstr>
      <vt:lpstr>                              Тиньков Олег</vt:lpstr>
      <vt:lpstr>                  Данные</vt:lpstr>
      <vt:lpstr>Тинькофф банк</vt:lpstr>
      <vt:lpstr>Развитие бизнеса</vt:lpstr>
      <vt:lpstr>Презентация PowerPoint</vt:lpstr>
      <vt:lpstr>Проблемы при создании бизнеса</vt:lpstr>
      <vt:lpstr>Пути исправления </vt:lpstr>
      <vt:lpstr>Активность бизнеса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средняя общеобразовательная школа №5</dc:title>
  <dc:creator>осень 2013</dc:creator>
  <cp:lastModifiedBy>осень 2013</cp:lastModifiedBy>
  <cp:revision>9</cp:revision>
  <dcterms:created xsi:type="dcterms:W3CDTF">2020-02-24T02:51:56Z</dcterms:created>
  <dcterms:modified xsi:type="dcterms:W3CDTF">2020-03-11T11:28:04Z</dcterms:modified>
</cp:coreProperties>
</file>