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5" r:id="rId6"/>
    <p:sldId id="272" r:id="rId7"/>
    <p:sldId id="273" r:id="rId8"/>
    <p:sldId id="274" r:id="rId9"/>
    <p:sldId id="270" r:id="rId10"/>
    <p:sldId id="278" r:id="rId11"/>
    <p:sldId id="279" r:id="rId12"/>
    <p:sldId id="260" r:id="rId13"/>
    <p:sldId id="277" r:id="rId14"/>
    <p:sldId id="261" r:id="rId15"/>
    <p:sldId id="263" r:id="rId16"/>
    <p:sldId id="271" r:id="rId17"/>
    <p:sldId id="264" r:id="rId18"/>
    <p:sldId id="268" r:id="rId19"/>
    <p:sldId id="280" r:id="rId20"/>
    <p:sldId id="281" r:id="rId21"/>
    <p:sldId id="265" r:id="rId22"/>
    <p:sldId id="269" r:id="rId23"/>
    <p:sldId id="282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431" autoAdjust="0"/>
  </p:normalViewPr>
  <p:slideViewPr>
    <p:cSldViewPr>
      <p:cViewPr varScale="1">
        <p:scale>
          <a:sx n="106" d="100"/>
          <a:sy n="106" d="100"/>
        </p:scale>
        <p:origin x="-11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36815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РЕАЛИЗАЦИЯ  НАЦИОНАЛЬНЫХ ПРОЕКТОВ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708920"/>
            <a:ext cx="7488832" cy="292988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«ОБРАЗОВАНИЕ»</a:t>
            </a: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Черниговского муниципального  района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Y:\БРАГИНА\фото для презентации\adm_chernig_mr_1637296800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3888433" cy="33409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В</a:t>
            </a:r>
            <a:r>
              <a:rPr lang="ru-RU" sz="3100" dirty="0" smtClean="0"/>
              <a:t> </a:t>
            </a:r>
            <a:r>
              <a:rPr lang="ru-RU" sz="3100" dirty="0"/>
              <a:t>общеобразовательные </a:t>
            </a:r>
            <a:r>
              <a:rPr lang="ru-RU" sz="3100" dirty="0" smtClean="0"/>
              <a:t>школы № </a:t>
            </a:r>
            <a:r>
              <a:rPr lang="ru-RU" sz="3100" dirty="0"/>
              <a:t>2,3,8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с</a:t>
            </a:r>
            <a:r>
              <a:rPr lang="ru-RU" sz="3100" dirty="0"/>
              <a:t>. Черниговка и школу № 10 с. Дмитриевка  </a:t>
            </a:r>
            <a:r>
              <a:rPr lang="ru-RU" sz="3100" dirty="0" smtClean="0"/>
              <a:t>Черниговского района </a:t>
            </a:r>
            <a:r>
              <a:rPr lang="ru-RU" sz="3100" b="1" dirty="0" smtClean="0"/>
              <a:t>приобретено </a:t>
            </a:r>
            <a:r>
              <a:rPr lang="ru-RU" sz="3100" b="1" u="sng" dirty="0" smtClean="0"/>
              <a:t>112 ноутбуков</a:t>
            </a:r>
            <a:endParaRPr lang="ru-RU" sz="3100" b="1" u="sng" dirty="0"/>
          </a:p>
        </p:txBody>
      </p:sp>
      <p:pic>
        <p:nvPicPr>
          <p:cNvPr id="6147" name="Picture 3" descr="Y:\БРАГИНА\фото для презентации\adm_chernig_mr_1637296801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104456" cy="39604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/>
              <a:t>	</a:t>
            </a:r>
            <a:r>
              <a:rPr lang="ru-RU" sz="1800" dirty="0" smtClean="0">
                <a:solidFill>
                  <a:schemeClr val="tx1"/>
                </a:solidFill>
              </a:rPr>
              <a:t>По проекту «Точка роста» в кабинетах физики, химии и биологии поставлено современное оборудование. Так,  есть цифровые лаборатории для проведения лабораторных занятий, цифровые датчики, цифровой микроскоп, программное обеспечение, конструктор для программируемых моделей инженерных систем и оборудование по </a:t>
            </a:r>
            <a:r>
              <a:rPr lang="ru-RU" sz="1800" dirty="0" err="1" smtClean="0">
                <a:solidFill>
                  <a:schemeClr val="tx1"/>
                </a:solidFill>
              </a:rPr>
              <a:t>роботехнике</a:t>
            </a:r>
            <a:r>
              <a:rPr lang="ru-RU" sz="1800" dirty="0" smtClean="0">
                <a:solidFill>
                  <a:schemeClr val="tx1"/>
                </a:solidFill>
              </a:rPr>
              <a:t> 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Открытие образовательных центров «Точка роста» </a:t>
            </a:r>
            <a:br>
              <a:rPr lang="ru-RU" sz="2400" b="1" dirty="0" smtClean="0"/>
            </a:br>
            <a:r>
              <a:rPr lang="ru-RU" sz="2400" b="1" dirty="0" smtClean="0"/>
              <a:t>в школе № 3 с. Черниговка и школе № 9 </a:t>
            </a:r>
            <a:r>
              <a:rPr lang="ru-RU" sz="2400" b="1" dirty="0" err="1" smtClean="0"/>
              <a:t>пгт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Сибирцево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7170" name="Picture 2" descr="Y:\БРАГИНА\фото для презентации\adm_chernig_mr_1637297473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36912"/>
            <a:ext cx="2592287" cy="28110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:\БРАГИНА\фото для презентации\adm_chernig_mr_1637297474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924944"/>
            <a:ext cx="2736304" cy="32430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Y:\БРАГИНА\фото для презентации\adm_chernig_mr_16372974745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56" y="2492896"/>
            <a:ext cx="3073641" cy="35874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3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491880" y="4941168"/>
            <a:ext cx="3816424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2420888"/>
            <a:ext cx="7876397" cy="37052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Региональный </a:t>
            </a:r>
            <a:r>
              <a:rPr lang="ru-RU" dirty="0"/>
              <a:t>проект «Молодые профессионалы» реализуется в рамках закона </a:t>
            </a:r>
            <a:r>
              <a:rPr lang="ru-RU" dirty="0" smtClean="0"/>
              <a:t>           № </a:t>
            </a:r>
            <a:r>
              <a:rPr lang="ru-RU" dirty="0"/>
              <a:t>389-КЗ от 23.11.2018 г. «О предоставлении мер социальной поддержки педагогическим работникам краевых и муниципальных образовательных организаций Приморского края</a:t>
            </a:r>
            <a:r>
              <a:rPr lang="ru-RU" dirty="0" smtClean="0"/>
              <a:t>»</a:t>
            </a: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Сумма </a:t>
            </a:r>
            <a:r>
              <a:rPr lang="ru-RU" dirty="0"/>
              <a:t>составляет </a:t>
            </a:r>
            <a:r>
              <a:rPr lang="ru-RU" dirty="0" smtClean="0"/>
              <a:t>         </a:t>
            </a:r>
            <a:r>
              <a:rPr lang="ru-RU" sz="3900" dirty="0" smtClean="0"/>
              <a:t>5,88 </a:t>
            </a:r>
            <a:r>
              <a:rPr lang="ru-RU" sz="3900" dirty="0"/>
              <a:t>млн. руб</a:t>
            </a:r>
            <a:r>
              <a:rPr lang="ru-RU" sz="3900" dirty="0" smtClean="0"/>
              <a:t>.</a:t>
            </a:r>
            <a:endParaRPr lang="ru-RU" sz="39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Региональный проект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«МОЛОДЫЕ ПРОФЕССИОНАЛЫ»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081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23528" y="5013176"/>
            <a:ext cx="820891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3717032"/>
            <a:ext cx="820891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2492896"/>
            <a:ext cx="820891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507288" cy="619268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5900" dirty="0" smtClean="0"/>
          </a:p>
          <a:p>
            <a:pPr marL="0" indent="0" algn="ctr">
              <a:buNone/>
            </a:pPr>
            <a:r>
              <a:rPr lang="ru-RU" sz="12300" dirty="0" smtClean="0"/>
              <a:t> </a:t>
            </a:r>
            <a:r>
              <a:rPr lang="ru-RU" sz="12300" dirty="0" smtClean="0">
                <a:solidFill>
                  <a:schemeClr val="tx1"/>
                </a:solidFill>
              </a:rPr>
              <a:t>На территории Черниговского района  реализовано</a:t>
            </a:r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Мера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социальной поддержки в виде ежемесячной денежной выплаты в размере 5000,0 рубля в месяц в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течение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одного года предоставляется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наставнику.</a:t>
            </a:r>
          </a:p>
          <a:p>
            <a:pPr marL="0" indent="0"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Данную выплату получили 8  человек.</a:t>
            </a:r>
            <a:endParaRPr lang="ru-RU" sz="5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Мера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социальной поддержки в виде ежемесячной денежной выплаты в размере 10000,0 рубля 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предоставляется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молодому специалисту до достижения трехлетнего педагогического стажа работы в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образовательной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Данную выплату получают 9 человек.</a:t>
            </a:r>
            <a:endParaRPr lang="ru-RU" sz="5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Мера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социальной поддержки в виде единовременной денежной выплаты предоставляется однократно 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специалисту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трудоустроившемуся в образовательную организацию в течение трех лет со дня окончания 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профессиональной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 или образовательной организации высшего образования </a:t>
            </a: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sz="5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должность педагогического </a:t>
            </a: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работника. Данную выплату получили 9 человек в размере 3 200 млн. руб.</a:t>
            </a:r>
            <a:endParaRPr lang="ru-RU" sz="5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7544" y="5301208"/>
            <a:ext cx="82809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4077072"/>
            <a:ext cx="820891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08911" cy="43204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Развитие </a:t>
            </a:r>
            <a:r>
              <a:rPr lang="ru-RU" dirty="0"/>
              <a:t>добровольчества (</a:t>
            </a:r>
            <a:r>
              <a:rPr lang="ru-RU" dirty="0" err="1"/>
              <a:t>волонтерства</a:t>
            </a:r>
            <a:r>
              <a:rPr lang="ru-RU" dirty="0"/>
              <a:t>), развития талантов и способностей у детей и молодежи, в </a:t>
            </a:r>
            <a:r>
              <a:rPr lang="ru-RU" dirty="0" err="1"/>
              <a:t>т.ч</a:t>
            </a:r>
            <a:r>
              <a:rPr lang="ru-RU" dirty="0"/>
              <a:t>. студентов, путем поддержки общественных инициатив и проектов, вовлечения в добровольческую </a:t>
            </a:r>
            <a:r>
              <a:rPr lang="ru-RU" dirty="0" smtClean="0"/>
              <a:t>деятельность: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chemeClr val="tx1"/>
                </a:solidFill>
              </a:rPr>
              <a:t>Создание </a:t>
            </a:r>
            <a:r>
              <a:rPr lang="ru-RU" b="1" dirty="0">
                <a:solidFill>
                  <a:schemeClr val="tx1"/>
                </a:solidFill>
              </a:rPr>
              <a:t>условия для развития и поддержки добровольчества (</a:t>
            </a:r>
            <a:r>
              <a:rPr lang="ru-RU" b="1" dirty="0" err="1">
                <a:solidFill>
                  <a:schemeClr val="tx1"/>
                </a:solidFill>
              </a:rPr>
              <a:t>волонтерства</a:t>
            </a:r>
            <a:r>
              <a:rPr lang="ru-RU" b="1" dirty="0" smtClean="0">
                <a:solidFill>
                  <a:schemeClr val="tx1"/>
                </a:solidFill>
              </a:rPr>
              <a:t>);</a:t>
            </a:r>
          </a:p>
          <a:p>
            <a:pPr algn="just">
              <a:buFontTx/>
              <a:buChar char="-"/>
            </a:pPr>
            <a:endParaRPr lang="ru-RU" b="1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Создание </a:t>
            </a:r>
            <a:r>
              <a:rPr lang="ru-RU" b="1" dirty="0">
                <a:solidFill>
                  <a:schemeClr val="tx1"/>
                </a:solidFill>
              </a:rPr>
              <a:t>условий для эффективной </a:t>
            </a:r>
            <a:r>
              <a:rPr lang="ru-RU" b="1" dirty="0" smtClean="0">
                <a:solidFill>
                  <a:schemeClr val="tx1"/>
                </a:solidFill>
              </a:rPr>
              <a:t>самореализации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молодежи</a:t>
            </a:r>
            <a:r>
              <a:rPr lang="ru-RU" b="1" dirty="0">
                <a:solidFill>
                  <a:schemeClr val="tx1"/>
                </a:solidFill>
              </a:rPr>
              <a:t>, в том числе развитие </a:t>
            </a:r>
            <a:r>
              <a:rPr lang="ru-RU" b="1" dirty="0" smtClean="0">
                <a:solidFill>
                  <a:schemeClr val="tx1"/>
                </a:solidFill>
              </a:rPr>
              <a:t>инфраструктуры.</a:t>
            </a:r>
          </a:p>
          <a:p>
            <a:pPr algn="just">
              <a:buFontTx/>
              <a:buChar char="-"/>
            </a:pP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Региональный проект </a:t>
            </a:r>
            <a:br>
              <a:rPr lang="ru-RU" b="1" dirty="0" smtClean="0"/>
            </a:br>
            <a:r>
              <a:rPr lang="ru-RU" b="1" dirty="0" smtClean="0"/>
              <a:t>«СОЦИАЛЬНАЯ АКТИВНОСТЬ»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380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20211118_144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15" y="642229"/>
            <a:ext cx="2160239" cy="32260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Обучение активистов на региональных форумах</a:t>
            </a:r>
            <a:endParaRPr lang="ru-RU" sz="2800" b="1" i="1" dirty="0"/>
          </a:p>
        </p:txBody>
      </p:sp>
      <p:pic>
        <p:nvPicPr>
          <p:cNvPr id="1027" name="Picture 3" descr="C:\Users\user\Desktop\IMG_20211118_144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2448272" cy="38164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20211118_145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015220"/>
            <a:ext cx="2664297" cy="411483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48478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Подготовка мероприятий к Дню Народного Единства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324810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Обучение волонтеров - медиков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2635"/>
            <a:ext cx="3505944" cy="26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465313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Школа Лидерства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903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Y:\БРАГИНА\фото для презентации\IMG-20211118-WA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86" y="3515899"/>
            <a:ext cx="2664296" cy="29871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БРАГИНА\фото для презентации\IMG-20211118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14" y="1627651"/>
            <a:ext cx="4423280" cy="23762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1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Онлайн обучение активистов РСМ</a:t>
            </a:r>
            <a:endParaRPr lang="ru-RU" sz="16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200"/>
          </a:xfrm>
        </p:spPr>
        <p:txBody>
          <a:bodyPr>
            <a:noAutofit/>
          </a:bodyPr>
          <a:lstStyle/>
          <a:p>
            <a:r>
              <a:rPr lang="ru-RU" sz="3200" dirty="0"/>
              <a:t>Участие  молодежи в Приморской краевой организации Общероссийская общественная организация «Российский Союз Молодежи» 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8194" name="Picture 2" descr="Y:\БРАГИНА\фото для презентации\IMG-20211118-WA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" y="2451969"/>
            <a:ext cx="2952328" cy="29871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616530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УМЧАО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3945522"/>
            <a:ext cx="3258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Российского Союза Молодежи «Забытые игры нашего двора». Провели в с. </a:t>
            </a:r>
            <a:r>
              <a:rPr lang="ru-RU" dirty="0" err="1" smtClean="0"/>
              <a:t>Реттиховка</a:t>
            </a:r>
            <a:r>
              <a:rPr lang="ru-RU" dirty="0" smtClean="0"/>
              <a:t>, с. </a:t>
            </a:r>
            <a:r>
              <a:rPr lang="ru-RU" dirty="0" err="1" smtClean="0"/>
              <a:t>Халкидон</a:t>
            </a:r>
            <a:r>
              <a:rPr lang="ru-RU" dirty="0" smtClean="0"/>
              <a:t>, с. Черниговка, с. </a:t>
            </a:r>
            <a:r>
              <a:rPr lang="ru-RU" dirty="0" err="1" smtClean="0"/>
              <a:t>Снегуровка</a:t>
            </a:r>
            <a:r>
              <a:rPr lang="ru-RU" dirty="0" smtClean="0"/>
              <a:t> и </a:t>
            </a:r>
            <a:r>
              <a:rPr lang="ru-RU" dirty="0" err="1" smtClean="0"/>
              <a:t>пгт</a:t>
            </a:r>
            <a:r>
              <a:rPr lang="ru-RU" dirty="0" smtClean="0"/>
              <a:t>. </a:t>
            </a:r>
            <a:r>
              <a:rPr lang="ru-RU" dirty="0" err="1" smtClean="0"/>
              <a:t>Сибирцево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0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/>
              <a:t>	</a:t>
            </a:r>
            <a:r>
              <a:rPr lang="ru-RU" sz="2000" dirty="0" smtClean="0"/>
              <a:t>Мероприятия </a:t>
            </a:r>
            <a:r>
              <a:rPr lang="ru-RU" sz="2000" dirty="0"/>
              <a:t>проектов патриотического воспитания общеобразовательных и профессиональных образовательных организаций Приморского края включают в себя участие в федеральных проектах патриотического воспитания, таких как </a:t>
            </a:r>
            <a:r>
              <a:rPr lang="ru-RU" sz="2000" b="1" dirty="0"/>
              <a:t>ВВПОД «ЮНАРМИЯ»</a:t>
            </a:r>
            <a:r>
              <a:rPr lang="ru-RU" sz="2000" dirty="0"/>
              <a:t>, </a:t>
            </a:r>
            <a:r>
              <a:rPr lang="ru-RU" sz="2000" dirty="0" smtClean="0"/>
              <a:t>участие </a:t>
            </a:r>
            <a:r>
              <a:rPr lang="ru-RU" sz="2000" dirty="0"/>
              <a:t>команд Приморского края в ежегодных всероссийских спартакиадах по военно-прикладным видам спорта и военно-патриотических играх </a:t>
            </a:r>
            <a:r>
              <a:rPr lang="ru-RU" sz="2000" b="1" dirty="0"/>
              <a:t>«Зарница</a:t>
            </a:r>
            <a:r>
              <a:rPr lang="ru-RU" sz="2000" b="1" dirty="0" smtClean="0"/>
              <a:t>»,   а также региональных проектах, таких как </a:t>
            </a:r>
            <a:r>
              <a:rPr lang="ru-RU" sz="2000" dirty="0"/>
              <a:t>у</a:t>
            </a:r>
            <a:r>
              <a:rPr lang="ru-RU" sz="2000" dirty="0" smtClean="0"/>
              <a:t>частие </a:t>
            </a:r>
            <a:r>
              <a:rPr lang="ru-RU" sz="2000" dirty="0"/>
              <a:t>в  «Уроках мужества» с ветеранами военной службы, участниками боевых действий, которые ежегодно проводятся в общеобразовательных организациях и профессиональных образовательных организациях в рамках месячника военно-патриотического воспитания. </a:t>
            </a:r>
          </a:p>
          <a:p>
            <a:pPr marL="0" indent="0" algn="just">
              <a:buNone/>
            </a:pP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Региональный проект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«Патриотическое </a:t>
            </a:r>
            <a:r>
              <a:rPr lang="ru-RU" b="1" dirty="0"/>
              <a:t>воспитание граждан РФ» 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8656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258328" cy="41639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Июль 2021 г. юнармейцы отряда «Патриот» МБОУСОШ №5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Сибирцево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приняли участие в I смене «Юнармейский десант» на базе учебно-методического военного центра «Авангард»  г. Владивосток.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392488" cy="4194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5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2132856"/>
            <a:ext cx="6192688" cy="4392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Участие юнармейских отрядов Черниговского района во Всероссийском форуме «АРМИЯ 2021»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Национальный проект «Образование</a:t>
            </a:r>
            <a:r>
              <a:rPr lang="ru-RU" sz="2800" b="1" dirty="0" smtClean="0"/>
              <a:t>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реализуется в рамках пяти региональных </a:t>
            </a:r>
            <a:r>
              <a:rPr lang="ru-RU" sz="2800" dirty="0" smtClean="0"/>
              <a:t>проектов</a:t>
            </a:r>
            <a:endParaRPr lang="ru-RU" sz="28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611560" y="2276872"/>
            <a:ext cx="2736304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«Успех каждого ребёнка»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501008"/>
            <a:ext cx="27003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«Современная школа</a:t>
            </a:r>
            <a:r>
              <a:rPr lang="ru-RU" sz="2400" dirty="0" smtClean="0"/>
              <a:t>»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4797152"/>
            <a:ext cx="381642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«Патриотическое воспитание граждан РФ»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3429000"/>
            <a:ext cx="273630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«Молодые профессионалы</a:t>
            </a:r>
            <a:r>
              <a:rPr lang="ru-RU" sz="2400" dirty="0" smtClean="0"/>
              <a:t>»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2204864"/>
            <a:ext cx="288032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«Социальная активность»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195736" y="1340768"/>
            <a:ext cx="115212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563888" y="1268760"/>
            <a:ext cx="324036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300192" y="1268760"/>
            <a:ext cx="43204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004048" y="1268760"/>
            <a:ext cx="64807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427984" y="1268760"/>
            <a:ext cx="216024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5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032447" cy="31681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	Участие представители юнармейских отрядов в Черниговского района в краевом слёте ВВПО ЮНАРМИЯ в ДВЦ «ОКЕАН»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752528" cy="34563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/>
              <a:t>	</a:t>
            </a:r>
            <a:endParaRPr lang="ru-RU" sz="2300" dirty="0" smtClean="0"/>
          </a:p>
        </p:txBody>
      </p:sp>
      <p:pic>
        <p:nvPicPr>
          <p:cNvPr id="8194" name="Picture 2" descr="Y:\БРАГИНА\фото для презентации\IMG-20211118-WA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2816"/>
            <a:ext cx="3960441" cy="46805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БРАГИНА\фото для презентации\IMG-20211118-WA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608512" cy="50405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5732" y="442963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Встреча с отрядом «АВИАПОИСК»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475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293105"/>
            <a:ext cx="3960439" cy="38164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60240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слёт-соревнование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Школа безопасности» 8 октября 2021 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Районные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соревнования проводятся по двум основным видам (дневные поисково-спасательные работы, воздушная полоса препятствий), состоящим из отдельных этапов, которые включают в себя прохождение длинных и коротких дистанций и специальных заданий, расположенных на местности, учебных полигонах имитирующих и воссоздающих экстремальные ситуации пребывания человека (группы) в естественных природных условиях, а также при чрезвычайных событиях техногенного и криминогенного характера.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2187"/>
            <a:ext cx="4032448" cy="3816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5440" y="6088611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Приняли участие следующие образовательные учреждения: </a:t>
            </a:r>
            <a:endParaRPr lang="ru-RU" dirty="0" smtClean="0"/>
          </a:p>
          <a:p>
            <a:pPr algn="ctr"/>
            <a:r>
              <a:rPr lang="ru-RU" dirty="0" smtClean="0"/>
              <a:t>школы </a:t>
            </a:r>
            <a:r>
              <a:rPr lang="ru-RU" dirty="0"/>
              <a:t>№ 1,2, 3, 4,5, 8, 9, 10, 18. </a:t>
            </a:r>
          </a:p>
        </p:txBody>
      </p:sp>
    </p:spTree>
    <p:extLst>
      <p:ext uri="{BB962C8B-B14F-4D97-AF65-F5344CB8AC3E}">
        <p14:creationId xmlns:p14="http://schemas.microsoft.com/office/powerpoint/2010/main" val="5655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592780"/>
            <a:ext cx="3960440" cy="3024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Районная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военно-патриотическая игра «Зарница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проводится по четырём основным видам (конкурс «Плац-парад», конкурс «Боевой листок», «Материальная часть стрелкового оружия» и «Стрельба»), состоящим из отдельных этапов, которые включают в себя прохождение длинных и коротких дистанций и специальных заданий.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12" y="1700808"/>
            <a:ext cx="3600401" cy="27362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05072"/>
            <a:ext cx="4320481" cy="28714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4" y="4613914"/>
            <a:ext cx="2736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игре приняли участие следующие образовательные учреждения: школы №№1, 2, 3, 4, 5, 8, 9, 10, 12, 18, 28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2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БРАГИНА\фото для презентации\adm_chernig_mr_1637210371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096344" cy="30172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Участие в конкурсе «Патриот»</a:t>
            </a:r>
            <a:endParaRPr lang="ru-RU" sz="2400" b="1" dirty="0"/>
          </a:p>
        </p:txBody>
      </p:sp>
      <p:pic>
        <p:nvPicPr>
          <p:cNvPr id="5123" name="Picture 3" descr="Y:\БРАГИНА\фото для презентации\adm_chernig_mr_1637210372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2" y="1916831"/>
            <a:ext cx="2753695" cy="35597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5301208"/>
            <a:ext cx="3735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 конкурсе приняли участие юнармейцы из юнармейских отрядов школ № 2,3,5,8,10,18.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836712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Юнармейцы  девиз, </a:t>
            </a:r>
            <a:r>
              <a:rPr lang="ru-RU" dirty="0" err="1" smtClean="0"/>
              <a:t>речевку</a:t>
            </a:r>
            <a:r>
              <a:rPr lang="ru-RU" dirty="0" smtClean="0"/>
              <a:t>, командую строевую песню, приняли  участие в </a:t>
            </a:r>
            <a:r>
              <a:rPr lang="ru-RU" dirty="0" err="1" smtClean="0"/>
              <a:t>интелектуальной</a:t>
            </a:r>
            <a:r>
              <a:rPr lang="ru-RU" dirty="0" smtClean="0"/>
              <a:t> викторине «История, события, люди», соревновались  в неполной сборке и разборке автомата Калашникова на время и отжимались </a:t>
            </a:r>
            <a:endParaRPr lang="ru-RU" dirty="0"/>
          </a:p>
        </p:txBody>
      </p:sp>
      <p:pic>
        <p:nvPicPr>
          <p:cNvPr id="7170" name="Picture 2" descr="Y:\БРАГИНА\фото для презентации\adm_chernig_mr_1637819724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15" y="1628800"/>
            <a:ext cx="2853685" cy="30963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БРАГИНА\фото для презентации\adm_chernig_mr_16378197259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4545"/>
            <a:ext cx="3083022" cy="27239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211960" y="3789040"/>
            <a:ext cx="331236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В рамках регионального проекта «Успех каждого ребёнка» - создание условий для занятий физической культурой и спортом.</a:t>
            </a:r>
          </a:p>
          <a:p>
            <a:pPr marL="0" indent="0" algn="just">
              <a:buNone/>
            </a:pPr>
            <a:r>
              <a:rPr lang="ru-RU" dirty="0" smtClean="0"/>
              <a:t>	Законтрактовано </a:t>
            </a:r>
            <a:r>
              <a:rPr lang="ru-RU" sz="3200" dirty="0" smtClean="0"/>
              <a:t>1,217 </a:t>
            </a:r>
            <a:r>
              <a:rPr lang="ru-RU" sz="3200" dirty="0" err="1" smtClean="0"/>
              <a:t>млн.руб</a:t>
            </a:r>
            <a:r>
              <a:rPr lang="ru-RU" dirty="0" smtClean="0"/>
              <a:t>., на отчетный период исполнение составляет 100%. </a:t>
            </a:r>
          </a:p>
          <a:p>
            <a:pPr marL="0" indent="0" algn="just">
              <a:buNone/>
            </a:pPr>
            <a:r>
              <a:rPr lang="ru-RU" dirty="0" smtClean="0"/>
              <a:t>	Проект воплощен в ремонте спортивного зала МБОУСОШ № 2 с. Черниговка, а также приобретение спортивного инвентаря.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Региональный проект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«УСПЕХ КАЖДОГО РЕБЕНКА»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019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	</a:t>
            </a:r>
          </a:p>
          <a:p>
            <a:pPr marL="0" indent="0" algn="just">
              <a:buNone/>
            </a:pPr>
            <a:r>
              <a:rPr lang="ru-RU" dirty="0" smtClean="0"/>
              <a:t> 	По вопросу </a:t>
            </a:r>
            <a:r>
              <a:rPr lang="ru-RU" b="1" dirty="0" smtClean="0"/>
              <a:t>приобретения </a:t>
            </a:r>
            <a:r>
              <a:rPr lang="ru-RU" b="1" dirty="0"/>
              <a:t>спортивного </a:t>
            </a:r>
            <a:r>
              <a:rPr lang="ru-RU" dirty="0"/>
              <a:t>оборудования </a:t>
            </a:r>
            <a:r>
              <a:rPr lang="ru-RU" dirty="0" smtClean="0"/>
              <a:t>заключен контракт </a:t>
            </a:r>
            <a:r>
              <a:rPr lang="ru-RU" dirty="0"/>
              <a:t>№ 1-03/2021 от 12.03.2021, на экономию средств по аукциону с ООО "Учебная </a:t>
            </a:r>
            <a:r>
              <a:rPr lang="ru-RU" dirty="0" smtClean="0"/>
              <a:t>мебель«, стоимость </a:t>
            </a:r>
            <a:r>
              <a:rPr lang="ru-RU" b="1" dirty="0"/>
              <a:t>332 547 руб.79 коп</a:t>
            </a:r>
            <a:r>
              <a:rPr lang="ru-RU" b="1" dirty="0" smtClean="0"/>
              <a:t>.;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	По вопросу выполнения </a:t>
            </a:r>
            <a:r>
              <a:rPr lang="ru-RU" dirty="0"/>
              <a:t>р</a:t>
            </a:r>
            <a:r>
              <a:rPr lang="ru-RU" b="1" dirty="0"/>
              <a:t>абот по ремонту спортивного зала </a:t>
            </a:r>
            <a:r>
              <a:rPr lang="ru-RU" dirty="0"/>
              <a:t>МБОУСОШ № 2 с. Черниговка, ул. Октябрьская, д. 142 (заключен контракт 1-03/2021 от 12 марта 2021 года с ООО «Строй мастер» на сумму 897 388 руб. 27 коп., в связи с уменьшением исполненных объёмов работ подписано дополнительное соглашение №1 от 11 мая 2021 года с ООО «Строй мастер» на сумму </a:t>
            </a:r>
            <a:r>
              <a:rPr lang="ru-RU" b="1" dirty="0"/>
              <a:t>884 714 руб. 35 коп</a:t>
            </a:r>
            <a:r>
              <a:rPr lang="ru-RU" dirty="0"/>
              <a:t>. к муниципальному контракту № 1-03/2021 от 12.03.2021 г.;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2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520" y="1124744"/>
            <a:ext cx="8712968" cy="266429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Y:\БРАГИНА\фото для презентации\PHOTO-2021-11-18-15-33-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9" y="2564904"/>
            <a:ext cx="6696744" cy="41044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30425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600" b="1" dirty="0" smtClean="0"/>
              <a:t>Приобретения </a:t>
            </a:r>
            <a:r>
              <a:rPr lang="ru-RU" sz="3600" b="1" dirty="0"/>
              <a:t>спортивного </a:t>
            </a:r>
            <a:r>
              <a:rPr lang="ru-RU" sz="3600" b="1" dirty="0" smtClean="0"/>
              <a:t>оборудования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700" b="1" dirty="0" smtClean="0"/>
              <a:t>- Лыжи, лыжные палки , ботинки лыжные (15 шт.)</a:t>
            </a:r>
            <a:br>
              <a:rPr lang="ru-RU" sz="2700" b="1" dirty="0" smtClean="0"/>
            </a:br>
            <a:r>
              <a:rPr lang="ru-RU" sz="2700" b="1" dirty="0" smtClean="0"/>
              <a:t>- коньки фигурные (10 пар);</a:t>
            </a:r>
            <a:br>
              <a:rPr lang="ru-RU" sz="2700" b="1" dirty="0" smtClean="0"/>
            </a:br>
            <a:r>
              <a:rPr lang="ru-RU" sz="2700" b="1" dirty="0" smtClean="0"/>
              <a:t>- коньки хоккейные (10 пар);</a:t>
            </a:r>
            <a:br>
              <a:rPr lang="ru-RU" sz="2700" b="1" dirty="0" smtClean="0"/>
            </a:br>
            <a:r>
              <a:rPr lang="ru-RU" sz="2700" b="1" dirty="0" smtClean="0"/>
              <a:t>                                                      - маты гимнастические (12 шт.);</a:t>
            </a:r>
            <a:br>
              <a:rPr lang="ru-RU" sz="2700" b="1" dirty="0" smtClean="0"/>
            </a:br>
            <a:r>
              <a:rPr lang="ru-RU" sz="2700" b="1" dirty="0" smtClean="0"/>
              <a:t>                                                     - конусы тренировочные (14 шт.);</a:t>
            </a:r>
            <a:br>
              <a:rPr lang="ru-RU" sz="2700" b="1" dirty="0" smtClean="0"/>
            </a:br>
            <a:r>
              <a:rPr lang="ru-RU" sz="2700" b="1" dirty="0" smtClean="0"/>
              <a:t>                                     -  сетки (</a:t>
            </a:r>
            <a:r>
              <a:rPr lang="ru-RU" sz="2700" b="1" dirty="0" err="1" smtClean="0"/>
              <a:t>воллейбольная</a:t>
            </a:r>
            <a:r>
              <a:rPr lang="ru-RU" sz="2700" b="1" dirty="0" smtClean="0"/>
              <a:t>, баскетбольная);</a:t>
            </a:r>
            <a:br>
              <a:rPr lang="ru-RU" sz="2700" b="1" dirty="0" smtClean="0"/>
            </a:br>
            <a:r>
              <a:rPr lang="ru-RU" sz="2700" b="1" dirty="0" smtClean="0"/>
              <a:t>                                                                              - сетка и набор </a:t>
            </a:r>
            <a:br>
              <a:rPr lang="ru-RU" sz="2700" b="1" dirty="0" smtClean="0"/>
            </a:br>
            <a:r>
              <a:rPr lang="ru-RU" sz="2700" b="1" dirty="0" smtClean="0"/>
              <a:t>                                                                        для настольного </a:t>
            </a:r>
            <a:r>
              <a:rPr lang="ru-RU" sz="2700" b="1" dirty="0" err="1" smtClean="0"/>
              <a:t>тениса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                                                                                        (ракетки, мячи)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32152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БРАГИНА\фото для презентации\IMG_20211118_154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8740"/>
            <a:ext cx="3816424" cy="32403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700" b="1" dirty="0" smtClean="0"/>
              <a:t>Выполнение </a:t>
            </a:r>
            <a:r>
              <a:rPr lang="ru-RU" sz="2700" b="1" dirty="0"/>
              <a:t>работ по ремонту спортивного зала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МБОУСОШ </a:t>
            </a:r>
            <a:r>
              <a:rPr lang="ru-RU" sz="2700" b="1" dirty="0"/>
              <a:t>№ 2 </a:t>
            </a:r>
            <a:r>
              <a:rPr lang="ru-RU" sz="2700" b="1" dirty="0" smtClean="0"/>
              <a:t>с</a:t>
            </a:r>
            <a:r>
              <a:rPr lang="ru-RU" sz="2700" b="1" dirty="0"/>
              <a:t>. Черниговка, ул. Октябрьская, д. </a:t>
            </a:r>
            <a:r>
              <a:rPr lang="ru-RU" sz="2700" b="1" dirty="0" smtClean="0"/>
              <a:t>142</a:t>
            </a:r>
            <a:br>
              <a:rPr lang="ru-RU" sz="2700" b="1" dirty="0" smtClean="0"/>
            </a:br>
            <a:r>
              <a:rPr lang="ru-RU" sz="1200" dirty="0" smtClean="0"/>
              <a:t> </a:t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2051" name="Picture 3" descr="Y:\БРАГИНА\фото для презентации\IMG_20211118_154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4680520" cy="35283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2" y="3933056"/>
            <a:ext cx="3889375" cy="27363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552" y="1052736"/>
            <a:ext cx="446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Замена дверного полотна и установка новых дверей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184482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Промежуточный осмотр  выполненных работ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9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:\БРАГИНА\фото для презентации\IMG_20211118_154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70" y="382379"/>
            <a:ext cx="2808312" cy="27363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БРАГИНА\фото для презентации\IMG_20211118_154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096"/>
            <a:ext cx="3528392" cy="33810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Y:\БРАГИНА\фото для презентации\IMG-20211118-WA0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80395"/>
            <a:ext cx="2880320" cy="30508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БРАГИНА\фото для презентации\IMG-20211118-WA00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2" y="3815369"/>
            <a:ext cx="3240360" cy="28158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БРАГИНА\фото для презентации\IMG-20211118-WA00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12" y="360095"/>
            <a:ext cx="2232248" cy="27808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720" y="2934064"/>
            <a:ext cx="8679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Полностью произведен ремонт сантехнического оборудования в раздевалках спортивного зала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782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Y:\БРАГИНА\фото для презентации\IMG-20211118-WA0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41" y="2132856"/>
            <a:ext cx="6048672" cy="37535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4978467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Мониторинг  с общественными наблюдателями этапы ремонта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248472" cy="27328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6080"/>
            <a:ext cx="402907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620688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Покраска стен спортивного зала. Ремонт пола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749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600" u="sng" dirty="0" smtClean="0"/>
              <a:t>Данный проект направлен на обеспечение возможности </a:t>
            </a:r>
            <a:r>
              <a:rPr lang="ru-RU" sz="2600" u="sng" dirty="0"/>
              <a:t>детям получать качественное общее образование в условиях, отвечающих современным требованиям, независимо от места проживания </a:t>
            </a:r>
            <a:r>
              <a:rPr lang="ru-RU" sz="2600" u="sng" dirty="0" smtClean="0"/>
              <a:t>ребенка.</a:t>
            </a:r>
            <a:endParaRPr lang="ru-RU" sz="2600" u="sng" dirty="0"/>
          </a:p>
          <a:p>
            <a:pPr marL="0" indent="0" algn="just">
              <a:buNone/>
            </a:pPr>
            <a:r>
              <a:rPr lang="ru-RU" sz="2600" dirty="0" smtClean="0"/>
              <a:t>	На территории Черниговского района  в общеобразовательных учреждениях обновлена </a:t>
            </a:r>
            <a:r>
              <a:rPr lang="ru-RU" sz="2600" dirty="0"/>
              <a:t>материально-техническая база для реализации программ естественно-научной </a:t>
            </a:r>
            <a:r>
              <a:rPr lang="ru-RU" sz="2600" dirty="0" smtClean="0"/>
              <a:t>и технологической направленностей.</a:t>
            </a:r>
            <a:endParaRPr lang="ru-RU" sz="26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Региональный проект </a:t>
            </a:r>
            <a:br>
              <a:rPr lang="ru-RU" b="1" dirty="0" smtClean="0"/>
            </a:br>
            <a:r>
              <a:rPr lang="ru-RU" b="1" dirty="0" smtClean="0"/>
              <a:t>«СОВРЕМЕННАЯ ШКОЛА»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71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1132</TotalTime>
  <Words>395</Words>
  <Application>Microsoft Office PowerPoint</Application>
  <PresentationFormat>Экран (4:3)</PresentationFormat>
  <Paragraphs>96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РЕАЛИЗАЦИЯ  НАЦИОНАЛЬНЫХ ПРОЕКТОВ </vt:lpstr>
      <vt:lpstr>Национальный проект «Образование»  реализуется в рамках пяти региональных проектов</vt:lpstr>
      <vt:lpstr>Региональный проект  «УСПЕХ КАЖДОГО РЕБЕНКА»</vt:lpstr>
      <vt:lpstr>Презентация PowerPoint</vt:lpstr>
      <vt:lpstr>    Приобретения спортивного оборудования  - Лыжи, лыжные палки , ботинки лыжные (15 шт.) - коньки фигурные (10 пар); - коньки хоккейные (10 пар);                                                       - маты гимнастические (12 шт.);                                                      - конусы тренировочные (14 шт.);                                      -  сетки (воллейбольная, баскетбольная);                                                                               - сетка и набор                                                                          для настольного тениса                                                                                         (ракетки, мячи)</vt:lpstr>
      <vt:lpstr> Выполнение работ по ремонту спортивного зала  МБОУСОШ № 2 с. Черниговка, ул. Октябрьская, д. 142   </vt:lpstr>
      <vt:lpstr>Презентация PowerPoint</vt:lpstr>
      <vt:lpstr>Презентация PowerPoint</vt:lpstr>
      <vt:lpstr>Региональный проект  «СОВРЕМЕННАЯ ШКОЛА»</vt:lpstr>
      <vt:lpstr>В общеобразовательные школы № 2,3,8  с. Черниговка и школу № 10 с. Дмитриевка  Черниговского района приобретено 112 ноутбуков</vt:lpstr>
      <vt:lpstr>Открытие образовательных центров «Точка роста»  в школе № 3 с. Черниговка и школе № 9 пгт. Сибирцево.</vt:lpstr>
      <vt:lpstr>Региональный проект  «МОЛОДЫЕ ПРОФЕССИОНАЛЫ» </vt:lpstr>
      <vt:lpstr>Презентация PowerPoint</vt:lpstr>
      <vt:lpstr>Региональный проект  «СОЦИАЛЬНАЯ АКТИВНОСТЬ»</vt:lpstr>
      <vt:lpstr>Обучение активистов на региональных форумах</vt:lpstr>
      <vt:lpstr>Участие  молодежи в Приморской краевой организации Общероссийская общественная организация «Российский Союз Молодежи»  </vt:lpstr>
      <vt:lpstr> Региональный проект  «Патриотическое воспитание граждан РФ»  </vt:lpstr>
      <vt:lpstr> Июль 2021 г. юнармейцы отряда «Патриот» МБОУСОШ №5  пгт. Сибирцево приняли участие в I смене «Юнармейский десант» на базе учебно-методического военного центра «Авангард»  г. Владивосток.</vt:lpstr>
      <vt:lpstr>  Участие юнармейских отрядов Черниговского района во Всероссийском форуме «АРМИЯ 2021» </vt:lpstr>
      <vt:lpstr> Участие представители юнармейских отрядов в Черниговского района в краевом слёте ВВПО ЮНАРМИЯ в ДВЦ «ОКЕАН»</vt:lpstr>
      <vt:lpstr>Презентация PowerPoint</vt:lpstr>
      <vt:lpstr> Районный слёт-соревнование  «Школа безопасности» 8 октября 2021 г.  Районные соревнования проводятся по двум основным видам (дневные поисково-спасательные работы, воздушная полоса препятствий), состоящим из отдельных этапов, которые включают в себя прохождение длинных и коротких дистанций и специальных заданий, расположенных на местности, учебных полигонах имитирующих и воссоздающих экстремальные ситуации пребывания человека (группы) в естественных природных условиях, а также при чрезвычайных событиях техногенного и криминогенного характера. </vt:lpstr>
      <vt:lpstr>  Районная военно-патриотическая игра «Зарница»  Игра проводится по четырём основным видам (конкурс «Плац-парад», конкурс «Боевой листок», «Материальная часть стрелкового оружия» и «Стрельба»), состоящим из отдельных этапов, которые включают в себя прохождение длинных и коротких дистанций и специальных заданий. </vt:lpstr>
      <vt:lpstr>Участие в конкурсе «Патриот»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</dc:title>
  <dc:creator>Макарова АГ</dc:creator>
  <cp:lastModifiedBy>user</cp:lastModifiedBy>
  <cp:revision>53</cp:revision>
  <dcterms:created xsi:type="dcterms:W3CDTF">2021-11-16T00:36:57Z</dcterms:created>
  <dcterms:modified xsi:type="dcterms:W3CDTF">2021-12-13T05:03:46Z</dcterms:modified>
</cp:coreProperties>
</file>